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96" y="-1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2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09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65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36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63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092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53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26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24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47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D0125-D879-E740-B9C0-1E2779CFF538}" type="datetimeFigureOut">
              <a:rPr lang="fr-FR" smtClean="0"/>
              <a:t>6/2/15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96589-2A02-BB40-AF6E-6801F717FC7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62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creen Shot 2015-06-01 at 11.36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113"/>
            <a:ext cx="9144000" cy="650830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198927" y="3371549"/>
            <a:ext cx="7360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A enlever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630247" y="3857567"/>
            <a:ext cx="22338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Remplacer par « </a:t>
            </a:r>
            <a:r>
              <a:rPr lang="fr-FR" sz="1100" dirty="0" err="1" smtClean="0">
                <a:solidFill>
                  <a:srgbClr val="FF0000"/>
                </a:solidFill>
              </a:rPr>
              <a:t>Modify</a:t>
            </a:r>
            <a:r>
              <a:rPr lang="fr-FR" sz="1100" dirty="0" smtClean="0">
                <a:solidFill>
                  <a:srgbClr val="FF0000"/>
                </a:solidFill>
              </a:rPr>
              <a:t> a </a:t>
            </a:r>
            <a:r>
              <a:rPr lang="fr-FR" sz="1100" dirty="0" err="1" smtClean="0">
                <a:solidFill>
                  <a:srgbClr val="FF0000"/>
                </a:solidFill>
              </a:rPr>
              <a:t>context</a:t>
            </a:r>
            <a:r>
              <a:rPr lang="fr-FR" sz="1100" dirty="0" smtClean="0">
                <a:solidFill>
                  <a:srgbClr val="FF0000"/>
                </a:solidFill>
              </a:rPr>
              <a:t> »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62197" y="4299653"/>
            <a:ext cx="7360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A enlever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998296" y="4557903"/>
            <a:ext cx="18474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Rajouter « </a:t>
            </a:r>
            <a:r>
              <a:rPr lang="fr-FR" sz="1100" dirty="0" err="1" smtClean="0">
                <a:solidFill>
                  <a:srgbClr val="FF0000"/>
                </a:solidFill>
              </a:rPr>
              <a:t>delete</a:t>
            </a:r>
            <a:r>
              <a:rPr lang="fr-FR" sz="1100" dirty="0" smtClean="0">
                <a:solidFill>
                  <a:srgbClr val="FF0000"/>
                </a:solidFill>
              </a:rPr>
              <a:t> a </a:t>
            </a:r>
            <a:r>
              <a:rPr lang="fr-FR" sz="1100" dirty="0" err="1" smtClean="0">
                <a:solidFill>
                  <a:srgbClr val="FF0000"/>
                </a:solidFill>
              </a:rPr>
              <a:t>context</a:t>
            </a:r>
            <a:r>
              <a:rPr lang="fr-FR" sz="1100" dirty="0" smtClean="0">
                <a:solidFill>
                  <a:srgbClr val="FF0000"/>
                </a:solidFill>
              </a:rPr>
              <a:t> »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47193" y="5484342"/>
            <a:ext cx="66533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On avait dit aussi « </a:t>
            </a:r>
            <a:r>
              <a:rPr lang="fr-FR" sz="1100" dirty="0" err="1" smtClean="0">
                <a:solidFill>
                  <a:srgbClr val="FF0000"/>
                </a:solidFill>
              </a:rPr>
              <a:t>Create</a:t>
            </a:r>
            <a:r>
              <a:rPr lang="fr-FR" sz="1100" dirty="0" smtClean="0">
                <a:solidFill>
                  <a:srgbClr val="FF0000"/>
                </a:solidFill>
              </a:rPr>
              <a:t> a new </a:t>
            </a:r>
            <a:r>
              <a:rPr lang="fr-FR" sz="1100" dirty="0" err="1" smtClean="0">
                <a:solidFill>
                  <a:srgbClr val="FF0000"/>
                </a:solidFill>
              </a:rPr>
              <a:t>context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err="1" smtClean="0">
                <a:solidFill>
                  <a:srgbClr val="FF0000"/>
                </a:solidFill>
              </a:rPr>
              <a:t>from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err="1" smtClean="0">
                <a:solidFill>
                  <a:srgbClr val="FF0000"/>
                </a:solidFill>
              </a:rPr>
              <a:t>another</a:t>
            </a:r>
            <a:r>
              <a:rPr lang="fr-FR" sz="1100" dirty="0" smtClean="0">
                <a:solidFill>
                  <a:srgbClr val="FF0000"/>
                </a:solidFill>
              </a:rPr>
              <a:t> one » mais je pense que c’est pareil </a:t>
            </a:r>
            <a:r>
              <a:rPr lang="fr-FR" sz="1100" dirty="0" smtClean="0">
                <a:solidFill>
                  <a:srgbClr val="FF0000"/>
                </a:solidFill>
              </a:rPr>
              <a:t>à « </a:t>
            </a:r>
            <a:r>
              <a:rPr lang="fr-FR" sz="1100" dirty="0" err="1" smtClean="0">
                <a:solidFill>
                  <a:srgbClr val="FF0000"/>
                </a:solidFill>
              </a:rPr>
              <a:t>modify</a:t>
            </a:r>
            <a:r>
              <a:rPr lang="fr-FR" sz="1100" dirty="0" smtClean="0">
                <a:solidFill>
                  <a:srgbClr val="FF0000"/>
                </a:solidFill>
              </a:rPr>
              <a:t> a </a:t>
            </a:r>
            <a:r>
              <a:rPr lang="fr-FR" sz="1100" dirty="0" err="1" smtClean="0">
                <a:solidFill>
                  <a:srgbClr val="FF0000"/>
                </a:solidFill>
              </a:rPr>
              <a:t>context</a:t>
            </a:r>
            <a:r>
              <a:rPr lang="fr-FR" sz="1100" dirty="0" smtClean="0">
                <a:solidFill>
                  <a:srgbClr val="FF0000"/>
                </a:solidFill>
              </a:rPr>
              <a:t> »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167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837" y="78756"/>
            <a:ext cx="8929860" cy="664511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37837" y="93333"/>
            <a:ext cx="2028171" cy="131444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436267" y="78757"/>
            <a:ext cx="1242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OBSERVATION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6755" y="789102"/>
            <a:ext cx="1836071" cy="57823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2195543" y="93333"/>
            <a:ext cx="3711752" cy="131444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686932" y="67315"/>
            <a:ext cx="761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TARGET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8949" y="566016"/>
            <a:ext cx="15093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 smtClean="0"/>
              <a:t>Purpose</a:t>
            </a:r>
            <a:r>
              <a:rPr lang="fr-FR" sz="1100" dirty="0" smtClean="0"/>
              <a:t> of observation</a:t>
            </a:r>
            <a:endParaRPr lang="fr-FR" sz="1100" dirty="0"/>
          </a:p>
        </p:txBody>
      </p:sp>
      <p:sp>
        <p:nvSpPr>
          <p:cNvPr id="9" name="Rectangle 8"/>
          <p:cNvSpPr/>
          <p:nvPr/>
        </p:nvSpPr>
        <p:spPr>
          <a:xfrm>
            <a:off x="2721712" y="386534"/>
            <a:ext cx="1521696" cy="25924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4504106" y="375092"/>
            <a:ext cx="5325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Origin</a:t>
            </a:r>
            <a:endParaRPr lang="fr-FR" sz="1100" dirty="0"/>
          </a:p>
        </p:txBody>
      </p:sp>
      <p:pic>
        <p:nvPicPr>
          <p:cNvPr id="11" name="Image 10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5185791" y="401110"/>
            <a:ext cx="497840" cy="213986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2195543" y="794830"/>
            <a:ext cx="9101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Composition</a:t>
            </a:r>
            <a:endParaRPr lang="fr-FR" sz="1100" dirty="0"/>
          </a:p>
        </p:txBody>
      </p:sp>
      <p:pic>
        <p:nvPicPr>
          <p:cNvPr id="13" name="Image 12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3105643" y="842454"/>
            <a:ext cx="497840" cy="213986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3603483" y="789102"/>
            <a:ext cx="18221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Approximate</a:t>
            </a:r>
            <a:r>
              <a:rPr lang="fr-FR" sz="1100" dirty="0" smtClean="0"/>
              <a:t> distance (mm):</a:t>
            </a:r>
            <a:endParaRPr lang="fr-FR" sz="1100" dirty="0"/>
          </a:p>
        </p:txBody>
      </p:sp>
      <p:sp>
        <p:nvSpPr>
          <p:cNvPr id="15" name="Rectangle 14"/>
          <p:cNvSpPr/>
          <p:nvPr/>
        </p:nvSpPr>
        <p:spPr>
          <a:xfrm>
            <a:off x="5355179" y="794830"/>
            <a:ext cx="502891" cy="25924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2266662" y="1078035"/>
            <a:ext cx="8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Comments</a:t>
            </a:r>
            <a:r>
              <a:rPr lang="fr-FR" sz="1100" dirty="0" smtClean="0"/>
              <a:t>:</a:t>
            </a:r>
            <a:endParaRPr lang="fr-FR" sz="1100" dirty="0"/>
          </a:p>
        </p:txBody>
      </p:sp>
      <p:sp>
        <p:nvSpPr>
          <p:cNvPr id="17" name="Rectangle 16"/>
          <p:cNvSpPr/>
          <p:nvPr/>
        </p:nvSpPr>
        <p:spPr>
          <a:xfrm>
            <a:off x="3054676" y="1097427"/>
            <a:ext cx="2628955" cy="25924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5946675" y="131879"/>
            <a:ext cx="3034874" cy="131444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6943317" y="102344"/>
            <a:ext cx="1313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ENVIRONMENT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946675" y="410121"/>
            <a:ext cx="8935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Atmosphere</a:t>
            </a:r>
            <a:endParaRPr lang="fr-FR" sz="1100" dirty="0"/>
          </a:p>
        </p:txBody>
      </p:sp>
      <p:pic>
        <p:nvPicPr>
          <p:cNvPr id="21" name="Image 20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6840244" y="431794"/>
            <a:ext cx="497840" cy="213986"/>
          </a:xfrm>
          <a:prstGeom prst="rect">
            <a:avLst/>
          </a:prstGeom>
        </p:spPr>
      </p:pic>
      <p:pic>
        <p:nvPicPr>
          <p:cNvPr id="22" name="Image 21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8380858" y="443936"/>
            <a:ext cx="497840" cy="213986"/>
          </a:xfrm>
          <a:prstGeom prst="rect">
            <a:avLst/>
          </a:prstGeom>
        </p:spPr>
      </p:pic>
      <p:sp>
        <p:nvSpPr>
          <p:cNvPr id="24" name="ZoneTexte 23"/>
          <p:cNvSpPr txBox="1"/>
          <p:nvPr/>
        </p:nvSpPr>
        <p:spPr>
          <a:xfrm>
            <a:off x="7700125" y="412026"/>
            <a:ext cx="6807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Pressure</a:t>
            </a:r>
            <a:endParaRPr lang="fr-FR" sz="1100" dirty="0"/>
          </a:p>
        </p:txBody>
      </p:sp>
      <p:sp>
        <p:nvSpPr>
          <p:cNvPr id="25" name="ZoneTexte 24"/>
          <p:cNvSpPr txBox="1"/>
          <p:nvPr/>
        </p:nvSpPr>
        <p:spPr>
          <a:xfrm>
            <a:off x="6001021" y="842454"/>
            <a:ext cx="8392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Description</a:t>
            </a:r>
            <a:endParaRPr lang="fr-FR" sz="1100" dirty="0"/>
          </a:p>
        </p:txBody>
      </p:sp>
      <p:sp>
        <p:nvSpPr>
          <p:cNvPr id="26" name="Rectangle 25"/>
          <p:cNvSpPr/>
          <p:nvPr/>
        </p:nvSpPr>
        <p:spPr>
          <a:xfrm>
            <a:off x="6840244" y="735803"/>
            <a:ext cx="2117333" cy="603841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818720" y="650998"/>
            <a:ext cx="1867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>
                <a:solidFill>
                  <a:schemeClr val="accent6">
                    <a:lumMod val="75000"/>
                  </a:schemeClr>
                </a:solidFill>
              </a:rPr>
              <a:t>Sample</a:t>
            </a:r>
            <a:r>
              <a:rPr lang="fr-FR" sz="1100" dirty="0">
                <a:solidFill>
                  <a:schemeClr val="accent6">
                    <a:lumMod val="75000"/>
                  </a:schemeClr>
                </a:solidFill>
              </a:rPr>
              <a:t> in Martian </a:t>
            </a:r>
            <a:r>
              <a:rPr lang="fr-FR" sz="1100" dirty="0" err="1">
                <a:solidFill>
                  <a:schemeClr val="accent6">
                    <a:lumMod val="75000"/>
                  </a:schemeClr>
                </a:solidFill>
              </a:rPr>
              <a:t>chamber</a:t>
            </a:r>
            <a:endParaRPr lang="fr-FR" sz="11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1100" dirty="0" err="1">
                <a:solidFill>
                  <a:schemeClr val="accent6">
                    <a:lumMod val="75000"/>
                  </a:schemeClr>
                </a:solidFill>
              </a:rPr>
              <a:t>With</a:t>
            </a:r>
            <a:r>
              <a:rPr lang="fr-FR" sz="11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accent6">
                    <a:lumMod val="75000"/>
                  </a:schemeClr>
                </a:solidFill>
              </a:rPr>
              <a:t>folding</a:t>
            </a:r>
            <a:r>
              <a:rPr lang="fr-FR" sz="11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accent6">
                    <a:lumMod val="75000"/>
                  </a:schemeClr>
                </a:solidFill>
              </a:rPr>
              <a:t>mirror</a:t>
            </a:r>
            <a:endParaRPr lang="fr-FR" sz="11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1100" dirty="0">
                <a:solidFill>
                  <a:schemeClr val="accent6">
                    <a:lumMod val="75000"/>
                  </a:schemeClr>
                </a:solidFill>
              </a:rPr>
              <a:t>Laser in instrument </a:t>
            </a:r>
            <a:r>
              <a:rPr lang="fr-FR" sz="1100" dirty="0" err="1" smtClean="0">
                <a:solidFill>
                  <a:schemeClr val="accent6">
                    <a:lumMod val="75000"/>
                  </a:schemeClr>
                </a:solidFill>
              </a:rPr>
              <a:t>chamber</a:t>
            </a:r>
            <a:r>
              <a:rPr lang="fr-FR" sz="11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fr-FR" sz="1100" dirty="0" smtClean="0">
                <a:solidFill>
                  <a:schemeClr val="accent6">
                    <a:lumMod val="75000"/>
                  </a:schemeClr>
                </a:solidFill>
              </a:rPr>
              <a:t>Pressure:</a:t>
            </a:r>
            <a:endParaRPr lang="fr-FR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186950" y="1626572"/>
            <a:ext cx="3711752" cy="131444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1678339" y="1600554"/>
            <a:ext cx="10571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HARDWARE</a:t>
            </a:r>
            <a:endParaRPr lang="fr-FR" sz="1400" dirty="0">
              <a:solidFill>
                <a:srgbClr val="FF0000"/>
              </a:solidFill>
            </a:endParaRPr>
          </a:p>
        </p:txBody>
      </p:sp>
      <p:pic>
        <p:nvPicPr>
          <p:cNvPr id="40" name="Image 39" descr="Screen Shot 2015-06-01 at 1.11.2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97" y="1966589"/>
            <a:ext cx="3475458" cy="657815"/>
          </a:xfrm>
          <a:prstGeom prst="rect">
            <a:avLst/>
          </a:prstGeom>
        </p:spPr>
      </p:pic>
      <p:sp>
        <p:nvSpPr>
          <p:cNvPr id="41" name="Rectangle à coins arrondis 40"/>
          <p:cNvSpPr/>
          <p:nvPr/>
        </p:nvSpPr>
        <p:spPr>
          <a:xfrm>
            <a:off x="4036651" y="1623055"/>
            <a:ext cx="4920925" cy="131444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>
            <a:off x="5406159" y="1627861"/>
            <a:ext cx="14242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MISCELLANEOUS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4015057" y="1915360"/>
            <a:ext cx="26817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Instrument </a:t>
            </a:r>
            <a:r>
              <a:rPr lang="fr-FR" sz="1100" dirty="0" err="1" smtClean="0"/>
              <a:t>chamber</a:t>
            </a:r>
            <a:r>
              <a:rPr lang="fr-FR" sz="1100" dirty="0" smtClean="0"/>
              <a:t> </a:t>
            </a:r>
            <a:r>
              <a:rPr lang="fr-FR" sz="1100" dirty="0" err="1" smtClean="0"/>
              <a:t>temperature</a:t>
            </a:r>
            <a:r>
              <a:rPr lang="fr-FR" sz="1100" dirty="0" smtClean="0"/>
              <a:t> (</a:t>
            </a:r>
            <a:r>
              <a:rPr lang="fr-FR" sz="1100" dirty="0" err="1" smtClean="0"/>
              <a:t>Celcius</a:t>
            </a:r>
            <a:r>
              <a:rPr lang="fr-FR" sz="1100" dirty="0" smtClean="0"/>
              <a:t>): </a:t>
            </a:r>
            <a:endParaRPr lang="fr-FR" sz="1100" dirty="0"/>
          </a:p>
        </p:txBody>
      </p:sp>
      <p:sp>
        <p:nvSpPr>
          <p:cNvPr id="44" name="Rectangle 43"/>
          <p:cNvSpPr/>
          <p:nvPr/>
        </p:nvSpPr>
        <p:spPr>
          <a:xfrm>
            <a:off x="6642646" y="1918427"/>
            <a:ext cx="502891" cy="25924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/>
          <p:cNvSpPr txBox="1"/>
          <p:nvPr/>
        </p:nvSpPr>
        <p:spPr>
          <a:xfrm>
            <a:off x="7141184" y="1918862"/>
            <a:ext cx="13129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Existing</a:t>
            </a:r>
            <a:r>
              <a:rPr lang="fr-FR" sz="1100" dirty="0" smtClean="0"/>
              <a:t> of SOH files</a:t>
            </a:r>
            <a:endParaRPr lang="fr-FR" sz="1100" dirty="0"/>
          </a:p>
        </p:txBody>
      </p:sp>
      <p:pic>
        <p:nvPicPr>
          <p:cNvPr id="46" name="Image 45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8380858" y="1931674"/>
            <a:ext cx="497840" cy="213986"/>
          </a:xfrm>
          <a:prstGeom prst="rect">
            <a:avLst/>
          </a:prstGeom>
        </p:spPr>
      </p:pic>
      <p:sp>
        <p:nvSpPr>
          <p:cNvPr id="47" name="ZoneTexte 46"/>
          <p:cNvSpPr txBox="1"/>
          <p:nvPr/>
        </p:nvSpPr>
        <p:spPr>
          <a:xfrm>
            <a:off x="4093255" y="2180472"/>
            <a:ext cx="14169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Laser </a:t>
            </a:r>
            <a:r>
              <a:rPr lang="fr-FR" sz="1100" dirty="0" err="1" smtClean="0"/>
              <a:t>Frequency</a:t>
            </a:r>
            <a:r>
              <a:rPr lang="fr-FR" sz="1100" dirty="0" smtClean="0"/>
              <a:t> (Hz): </a:t>
            </a:r>
            <a:endParaRPr lang="fr-FR" sz="1100" dirty="0"/>
          </a:p>
        </p:txBody>
      </p:sp>
      <p:sp>
        <p:nvSpPr>
          <p:cNvPr id="48" name="Rectangle 47"/>
          <p:cNvSpPr/>
          <p:nvPr/>
        </p:nvSpPr>
        <p:spPr>
          <a:xfrm>
            <a:off x="5426394" y="2200450"/>
            <a:ext cx="502891" cy="25924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/>
          <p:cNvSpPr txBox="1"/>
          <p:nvPr/>
        </p:nvSpPr>
        <p:spPr>
          <a:xfrm>
            <a:off x="5510236" y="2200450"/>
            <a:ext cx="256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fr-FR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4093255" y="2545257"/>
            <a:ext cx="11370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More </a:t>
            </a:r>
            <a:r>
              <a:rPr lang="fr-FR" sz="1100" dirty="0" err="1" smtClean="0"/>
              <a:t>comments</a:t>
            </a:r>
            <a:endParaRPr lang="fr-FR" sz="1100" dirty="0"/>
          </a:p>
        </p:txBody>
      </p:sp>
      <p:sp>
        <p:nvSpPr>
          <p:cNvPr id="51" name="Rectangle 50"/>
          <p:cNvSpPr/>
          <p:nvPr/>
        </p:nvSpPr>
        <p:spPr>
          <a:xfrm>
            <a:off x="5241141" y="2594482"/>
            <a:ext cx="3637557" cy="25924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à coins arrondis 52"/>
          <p:cNvSpPr/>
          <p:nvPr/>
        </p:nvSpPr>
        <p:spPr>
          <a:xfrm>
            <a:off x="206755" y="3180422"/>
            <a:ext cx="8774794" cy="24900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4280559" y="3180422"/>
            <a:ext cx="677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NOTES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47229" y="3489353"/>
            <a:ext cx="8435053" cy="207285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à coins arrondis 54"/>
          <p:cNvSpPr/>
          <p:nvPr/>
        </p:nvSpPr>
        <p:spPr>
          <a:xfrm>
            <a:off x="2266663" y="5820528"/>
            <a:ext cx="4430132" cy="8048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3884364" y="5845562"/>
            <a:ext cx="12875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SAVE CONTEXT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7" name="Rectangle à coins arrondis 56"/>
          <p:cNvSpPr/>
          <p:nvPr/>
        </p:nvSpPr>
        <p:spPr>
          <a:xfrm>
            <a:off x="4290404" y="6330549"/>
            <a:ext cx="366513" cy="2456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4280559" y="6296056"/>
            <a:ext cx="3968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OK</a:t>
            </a:r>
            <a:endParaRPr lang="fr-FR" sz="1400" dirty="0">
              <a:solidFill>
                <a:srgbClr val="FF0000"/>
              </a:solidFill>
            </a:endParaRPr>
          </a:p>
        </p:txBody>
      </p:sp>
      <p:pic>
        <p:nvPicPr>
          <p:cNvPr id="59" name="Image 58" descr="Screen Shot 2015-06-01 at 1.17.23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168" y="6111337"/>
            <a:ext cx="4239875" cy="175333"/>
          </a:xfrm>
          <a:prstGeom prst="rect">
            <a:avLst/>
          </a:prstGeom>
        </p:spPr>
      </p:pic>
      <p:sp>
        <p:nvSpPr>
          <p:cNvPr id="60" name="ZoneTexte 59"/>
          <p:cNvSpPr txBox="1"/>
          <p:nvPr/>
        </p:nvSpPr>
        <p:spPr>
          <a:xfrm>
            <a:off x="2166008" y="396312"/>
            <a:ext cx="5261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Name</a:t>
            </a:r>
            <a:endParaRPr lang="fr-FR" sz="1100" dirty="0"/>
          </a:p>
        </p:txBody>
      </p:sp>
      <p:sp>
        <p:nvSpPr>
          <p:cNvPr id="61" name="ZoneTexte 60"/>
          <p:cNvSpPr txBox="1"/>
          <p:nvPr/>
        </p:nvSpPr>
        <p:spPr>
          <a:xfrm>
            <a:off x="73265" y="353486"/>
            <a:ext cx="863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Instrument</a:t>
            </a:r>
            <a:endParaRPr lang="fr-FR" sz="1100" dirty="0"/>
          </a:p>
        </p:txBody>
      </p:sp>
      <p:pic>
        <p:nvPicPr>
          <p:cNvPr id="62" name="Image 61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845483" y="401110"/>
            <a:ext cx="497840" cy="213986"/>
          </a:xfrm>
          <a:prstGeom prst="rect">
            <a:avLst/>
          </a:prstGeom>
        </p:spPr>
      </p:pic>
      <p:sp>
        <p:nvSpPr>
          <p:cNvPr id="63" name="ZoneTexte 62"/>
          <p:cNvSpPr txBox="1"/>
          <p:nvPr/>
        </p:nvSpPr>
        <p:spPr>
          <a:xfrm>
            <a:off x="1304906" y="342806"/>
            <a:ext cx="5549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Type</a:t>
            </a:r>
            <a:endParaRPr lang="fr-FR" sz="1100" dirty="0"/>
          </a:p>
        </p:txBody>
      </p:sp>
      <p:pic>
        <p:nvPicPr>
          <p:cNvPr id="64" name="Image 63" descr="Screen Shot 2015-06-01 at 1.05.1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21"/>
          <a:stretch/>
        </p:blipFill>
        <p:spPr>
          <a:xfrm>
            <a:off x="1703396" y="399508"/>
            <a:ext cx="451850" cy="19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632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7330" y="728501"/>
            <a:ext cx="8286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Pour les choix qui se déroulent, voici la liste pour chaque catégorie (si je n’oublie rien):</a:t>
            </a:r>
          </a:p>
          <a:p>
            <a:pPr marL="742950" lvl="1" indent="-285750">
              <a:buFontTx/>
              <a:buChar char="-"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46137" y="1220732"/>
            <a:ext cx="2967479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Observation </a:t>
            </a:r>
            <a:r>
              <a:rPr lang="fr-FR" dirty="0"/>
              <a:t>/ </a:t>
            </a:r>
            <a:r>
              <a:rPr lang="fr-FR" dirty="0" smtClean="0"/>
              <a:t>Instrument </a:t>
            </a:r>
            <a:r>
              <a:rPr lang="fr-FR" dirty="0"/>
              <a:t>: 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ChemCam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/LIBS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/Raman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/IR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Target / </a:t>
            </a:r>
            <a:r>
              <a:rPr lang="fr-FR" dirty="0" err="1" smtClean="0"/>
              <a:t>Origin</a:t>
            </a:r>
            <a:r>
              <a:rPr lang="fr-FR" dirty="0" smtClean="0"/>
              <a:t> : 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Natural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Metal</a:t>
            </a:r>
            <a:endParaRPr lang="fr-FR" dirty="0" smtClean="0"/>
          </a:p>
          <a:p>
            <a:pPr marL="742950" lvl="1" indent="-285750">
              <a:buFontTx/>
              <a:buChar char="-"/>
            </a:pPr>
            <a:r>
              <a:rPr lang="fr-FR" dirty="0" smtClean="0"/>
              <a:t>Pellet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Other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Target / Composition: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Known</a:t>
            </a:r>
            <a:endParaRPr lang="fr-FR" dirty="0" smtClean="0"/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Unknown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Env</a:t>
            </a:r>
            <a:r>
              <a:rPr lang="fr-FR" dirty="0" smtClean="0"/>
              <a:t> / </a:t>
            </a:r>
            <a:r>
              <a:rPr lang="fr-FR" dirty="0" err="1" smtClean="0"/>
              <a:t>Atmosphere</a:t>
            </a:r>
            <a:r>
              <a:rPr lang="fr-FR" dirty="0" smtClean="0"/>
              <a:t>: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Mars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Earth</a:t>
            </a:r>
            <a:endParaRPr lang="fr-FR" dirty="0" smtClean="0"/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Other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Env</a:t>
            </a:r>
            <a:r>
              <a:rPr lang="fr-FR" dirty="0" smtClean="0"/>
              <a:t> / Pressure :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>
                <a:solidFill>
                  <a:srgbClr val="FF0000"/>
                </a:solidFill>
              </a:rPr>
              <a:t>Controlled</a:t>
            </a:r>
            <a:r>
              <a:rPr lang="fr-FR" dirty="0" smtClean="0"/>
              <a:t> 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Ambiant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03532" y="1374832"/>
            <a:ext cx="3457946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Hardware / Location: 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IRAP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LANL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Hardware / </a:t>
            </a:r>
            <a:r>
              <a:rPr lang="fr-FR" dirty="0" err="1" smtClean="0"/>
              <a:t>Mast</a:t>
            </a:r>
            <a:r>
              <a:rPr lang="fr-FR" dirty="0" smtClean="0"/>
              <a:t> Unit: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ChemCam EQM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ChemCam EM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 EM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 EQM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 EDR ?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Hardware / Body Unit: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ChemCam EM 2013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ChemCam ??</a:t>
            </a:r>
          </a:p>
          <a:p>
            <a:pPr marL="742950" lvl="1" indent="-285750">
              <a:buFontTx/>
              <a:buChar char="-"/>
            </a:pPr>
            <a:r>
              <a:rPr lang="fr-FR" dirty="0" err="1" smtClean="0"/>
              <a:t>SuperCam</a:t>
            </a:r>
            <a:r>
              <a:rPr lang="fr-FR" dirty="0" smtClean="0"/>
              <a:t> ??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Fiber</a:t>
            </a:r>
            <a:r>
              <a:rPr lang="fr-FR" dirty="0" smtClean="0"/>
              <a:t> Unit: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FM-</a:t>
            </a:r>
            <a:r>
              <a:rPr lang="fr-FR" dirty="0" err="1" smtClean="0">
                <a:solidFill>
                  <a:srgbClr val="FF0000"/>
                </a:solidFill>
              </a:rPr>
              <a:t>like</a:t>
            </a:r>
            <a:endParaRPr lang="fr-FR" dirty="0" smtClean="0">
              <a:solidFill>
                <a:srgbClr val="FF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fr-FR" dirty="0" smtClean="0"/>
              <a:t>ChemCam EM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Hardware / Control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LANL/GSE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822926" y="6332464"/>
            <a:ext cx="1870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Rouge: par défaut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96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creen Shot 2015-06-01 at 11.35.4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21" y="0"/>
            <a:ext cx="8969979" cy="6858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363645" y="3090079"/>
            <a:ext cx="5741340" cy="769441"/>
          </a:xfrm>
          <a:prstGeom prst="rect">
            <a:avLst/>
          </a:prstGeom>
          <a:solidFill>
            <a:srgbClr val="BFBFBF"/>
          </a:solidFill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On peut modifier pour préparer </a:t>
            </a:r>
            <a:r>
              <a:rPr lang="fr-FR" sz="1100" dirty="0" err="1" smtClean="0">
                <a:solidFill>
                  <a:srgbClr val="FF0000"/>
                </a:solidFill>
              </a:rPr>
              <a:t>SuperCam</a:t>
            </a:r>
            <a:r>
              <a:rPr lang="fr-FR" sz="1100" dirty="0" smtClean="0">
                <a:solidFill>
                  <a:srgbClr val="FF0000"/>
                </a:solidFill>
              </a:rPr>
              <a:t>. On pourrait mettre des choix du type: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ChemCam, </a:t>
            </a:r>
            <a:r>
              <a:rPr lang="fr-FR" sz="1100" dirty="0" err="1" smtClean="0">
                <a:solidFill>
                  <a:srgbClr val="FF0000"/>
                </a:solidFill>
              </a:rPr>
              <a:t>SuperCam</a:t>
            </a:r>
            <a:r>
              <a:rPr lang="fr-FR" sz="1100" dirty="0" smtClean="0">
                <a:solidFill>
                  <a:srgbClr val="FF0000"/>
                </a:solidFill>
              </a:rPr>
              <a:t>/LIBS, </a:t>
            </a:r>
            <a:r>
              <a:rPr lang="fr-FR" sz="1100" dirty="0" err="1" smtClean="0">
                <a:solidFill>
                  <a:srgbClr val="FF0000"/>
                </a:solidFill>
              </a:rPr>
              <a:t>SuperCam</a:t>
            </a:r>
            <a:r>
              <a:rPr lang="fr-FR" sz="1100" dirty="0" smtClean="0">
                <a:solidFill>
                  <a:srgbClr val="FF0000"/>
                </a:solidFill>
              </a:rPr>
              <a:t>/Raman, </a:t>
            </a:r>
            <a:r>
              <a:rPr lang="fr-FR" sz="1100" dirty="0" err="1" smtClean="0">
                <a:solidFill>
                  <a:srgbClr val="FF0000"/>
                </a:solidFill>
              </a:rPr>
              <a:t>SuperCam</a:t>
            </a:r>
            <a:r>
              <a:rPr lang="fr-FR" sz="1100" dirty="0" smtClean="0">
                <a:solidFill>
                  <a:srgbClr val="FF0000"/>
                </a:solidFill>
              </a:rPr>
              <a:t>/IR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Ou laisser LIBS, ou Raman, ou IR et rajouter une ligne « Instrument » avec pour choix </a:t>
            </a:r>
            <a:r>
              <a:rPr lang="fr-FR" sz="1100" dirty="0" err="1" smtClean="0">
                <a:solidFill>
                  <a:srgbClr val="FF0000"/>
                </a:solidFill>
              </a:rPr>
              <a:t>SuperCam</a:t>
            </a:r>
            <a:r>
              <a:rPr lang="fr-FR" sz="1100" dirty="0" smtClean="0">
                <a:solidFill>
                  <a:srgbClr val="FF0000"/>
                </a:solidFill>
              </a:rPr>
              <a:t>, ChemCam. Il faudrait que ça </a:t>
            </a:r>
            <a:r>
              <a:rPr lang="fr-FR" sz="1100" dirty="0" smtClean="0">
                <a:solidFill>
                  <a:srgbClr val="FF0000"/>
                </a:solidFill>
              </a:rPr>
              <a:t>apparaisse </a:t>
            </a:r>
            <a:r>
              <a:rPr lang="fr-FR" sz="1100" dirty="0" smtClean="0">
                <a:solidFill>
                  <a:srgbClr val="FF0000"/>
                </a:solidFill>
              </a:rPr>
              <a:t>dans le nom.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363645" y="4727545"/>
            <a:ext cx="26385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Ce serait donc le temps de d</a:t>
            </a:r>
            <a:r>
              <a:rPr lang="fr-FR" sz="1100" dirty="0" smtClean="0">
                <a:solidFill>
                  <a:srgbClr val="FF0000"/>
                </a:solidFill>
              </a:rPr>
              <a:t>ébut à la place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71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creen Shot 2015-06-01 at 11.35.5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794376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620942" y="2901748"/>
            <a:ext cx="838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A enlever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4" name="Parenthèse fermante 3"/>
          <p:cNvSpPr/>
          <p:nvPr/>
        </p:nvSpPr>
        <p:spPr>
          <a:xfrm>
            <a:off x="7445704" y="2432389"/>
            <a:ext cx="93217" cy="1668721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54836" y="4132963"/>
            <a:ext cx="16075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Là il y aura « pellet » aussi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3823" y="5397165"/>
            <a:ext cx="366711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Je pense qu’on peut alléger en mettant « </a:t>
            </a:r>
            <a:r>
              <a:rPr lang="fr-FR" sz="1100" dirty="0" err="1" smtClean="0">
                <a:solidFill>
                  <a:srgbClr val="FF0000"/>
                </a:solidFill>
              </a:rPr>
              <a:t>unknown</a:t>
            </a:r>
            <a:r>
              <a:rPr lang="fr-FR" sz="1100" dirty="0" smtClean="0">
                <a:solidFill>
                  <a:srgbClr val="FF0000"/>
                </a:solidFill>
              </a:rPr>
              <a:t> » par défaut, et une option « </a:t>
            </a:r>
            <a:r>
              <a:rPr lang="fr-FR" sz="1100" dirty="0" err="1" smtClean="0">
                <a:solidFill>
                  <a:srgbClr val="FF0000"/>
                </a:solidFill>
              </a:rPr>
              <a:t>known</a:t>
            </a:r>
            <a:r>
              <a:rPr lang="fr-FR" sz="1100" dirty="0" smtClean="0">
                <a:solidFill>
                  <a:srgbClr val="FF0000"/>
                </a:solidFill>
              </a:rPr>
              <a:t> » sans forcément préciser certifiée ou mesurée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696279" y="3194240"/>
            <a:ext cx="1333371" cy="2970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On peut mettre un champ libre appelé « </a:t>
            </a:r>
            <a:r>
              <a:rPr lang="fr-FR" sz="1100" dirty="0" err="1" smtClean="0">
                <a:solidFill>
                  <a:srgbClr val="FF0000"/>
                </a:solidFill>
              </a:rPr>
              <a:t>target</a:t>
            </a:r>
            <a:r>
              <a:rPr lang="fr-FR" sz="1100" dirty="0" smtClean="0">
                <a:solidFill>
                  <a:srgbClr val="FF0000"/>
                </a:solidFill>
              </a:rPr>
              <a:t> Description » où on peut mettre les infos sur la cible, avec par </a:t>
            </a:r>
            <a:r>
              <a:rPr lang="fr-FR" sz="1100" dirty="0" err="1" smtClean="0">
                <a:solidFill>
                  <a:srgbClr val="FF0000"/>
                </a:solidFill>
              </a:rPr>
              <a:t>defaut</a:t>
            </a:r>
            <a:r>
              <a:rPr lang="fr-FR" sz="1100" dirty="0" smtClean="0">
                <a:solidFill>
                  <a:srgbClr val="FF0000"/>
                </a:solidFill>
              </a:rPr>
              <a:t> la </a:t>
            </a:r>
            <a:r>
              <a:rPr lang="fr-FR" sz="1100" dirty="0" err="1" smtClean="0">
                <a:solidFill>
                  <a:srgbClr val="FF0000"/>
                </a:solidFill>
              </a:rPr>
              <a:t>granulo</a:t>
            </a:r>
            <a:r>
              <a:rPr lang="fr-FR" sz="1100" dirty="0" smtClean="0">
                <a:solidFill>
                  <a:srgbClr val="FF0000"/>
                </a:solidFill>
              </a:rPr>
              <a:t>, </a:t>
            </a:r>
            <a:r>
              <a:rPr lang="fr-FR" sz="1100" dirty="0" err="1" smtClean="0">
                <a:solidFill>
                  <a:srgbClr val="FF0000"/>
                </a:solidFill>
              </a:rPr>
              <a:t>roughness</a:t>
            </a:r>
            <a:r>
              <a:rPr lang="fr-FR" sz="1100" dirty="0" smtClean="0">
                <a:solidFill>
                  <a:srgbClr val="FF0000"/>
                </a:solidFill>
              </a:rPr>
              <a:t>, size et </a:t>
            </a:r>
            <a:r>
              <a:rPr lang="fr-FR" sz="1100" dirty="0" err="1" smtClean="0">
                <a:solidFill>
                  <a:srgbClr val="FF0000"/>
                </a:solidFill>
              </a:rPr>
              <a:t>albedo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fr-FR" sz="1100" dirty="0">
                <a:solidFill>
                  <a:srgbClr val="FF0000"/>
                </a:solidFill>
              </a:rPr>
              <a:t>- </a:t>
            </a:r>
            <a:r>
              <a:rPr lang="fr-FR" sz="1100" dirty="0" err="1">
                <a:solidFill>
                  <a:srgbClr val="FF0000"/>
                </a:solidFill>
              </a:rPr>
              <a:t>granulo</a:t>
            </a:r>
            <a:r>
              <a:rPr lang="fr-FR" sz="1100" dirty="0">
                <a:solidFill>
                  <a:srgbClr val="FF0000"/>
                </a:solidFill>
              </a:rPr>
              <a:t> : </a:t>
            </a:r>
            <a:r>
              <a:rPr lang="fr-FR" sz="1100" dirty="0" err="1">
                <a:solidFill>
                  <a:srgbClr val="FF0000"/>
                </a:solidFill>
              </a:rPr>
              <a:t>unknown</a:t>
            </a:r>
            <a:endParaRPr lang="fr-FR" sz="1100" dirty="0">
              <a:solidFill>
                <a:srgbClr val="FF0000"/>
              </a:solidFill>
            </a:endParaRPr>
          </a:p>
          <a:p>
            <a:r>
              <a:rPr lang="fr-FR" sz="1100" dirty="0">
                <a:solidFill>
                  <a:srgbClr val="FF0000"/>
                </a:solidFill>
              </a:rPr>
              <a:t>- rough : </a:t>
            </a:r>
            <a:r>
              <a:rPr lang="fr-FR" sz="1100" dirty="0" err="1">
                <a:solidFill>
                  <a:srgbClr val="FF0000"/>
                </a:solidFill>
              </a:rPr>
              <a:t>unknown</a:t>
            </a:r>
            <a:endParaRPr lang="fr-FR" sz="1100" dirty="0">
              <a:solidFill>
                <a:srgbClr val="FF0000"/>
              </a:solidFill>
            </a:endParaRPr>
          </a:p>
          <a:p>
            <a:r>
              <a:rPr lang="tr-TR" sz="1100" dirty="0">
                <a:solidFill>
                  <a:srgbClr val="FF0000"/>
                </a:solidFill>
              </a:rPr>
              <a:t>- size : 1-5 cm</a:t>
            </a:r>
          </a:p>
          <a:p>
            <a:pPr marL="171450" indent="-171450">
              <a:buFontTx/>
              <a:buChar char="-"/>
            </a:pPr>
            <a:r>
              <a:rPr lang="tr-TR" sz="1100" dirty="0" err="1" smtClean="0">
                <a:solidFill>
                  <a:srgbClr val="FF0000"/>
                </a:solidFill>
              </a:rPr>
              <a:t>albedo</a:t>
            </a:r>
            <a:r>
              <a:rPr lang="tr-TR" sz="1100" dirty="0" smtClean="0">
                <a:solidFill>
                  <a:srgbClr val="FF0000"/>
                </a:solidFill>
              </a:rPr>
              <a:t> </a:t>
            </a:r>
            <a:r>
              <a:rPr lang="tr-TR" sz="1100" dirty="0">
                <a:solidFill>
                  <a:srgbClr val="FF0000"/>
                </a:solidFill>
              </a:rPr>
              <a:t>: </a:t>
            </a:r>
            <a:r>
              <a:rPr lang="tr-TR" sz="1100" dirty="0" err="1">
                <a:solidFill>
                  <a:srgbClr val="FF0000"/>
                </a:solidFill>
              </a:rPr>
              <a:t>remplacer</a:t>
            </a:r>
            <a:r>
              <a:rPr lang="tr-TR" sz="1100" dirty="0">
                <a:solidFill>
                  <a:srgbClr val="FF0000"/>
                </a:solidFill>
              </a:rPr>
              <a:t> 0 par </a:t>
            </a:r>
            <a:r>
              <a:rPr lang="tr-TR" sz="1100" dirty="0" err="1">
                <a:solidFill>
                  <a:srgbClr val="FF0000"/>
                </a:solidFill>
              </a:rPr>
              <a:t>unknown</a:t>
            </a:r>
            <a:endParaRPr lang="tr-TR" sz="1100" dirty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 l’utilisateur les change si besoin</a:t>
            </a:r>
            <a:endParaRPr lang="tr-TR" sz="11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63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creen Shot 2015-06-01 at 11.36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94"/>
            <a:ext cx="9144000" cy="683443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889500" y="3019884"/>
            <a:ext cx="43329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Pour l’</a:t>
            </a:r>
            <a:r>
              <a:rPr lang="fr-FR" sz="1100" dirty="0" err="1" smtClean="0">
                <a:solidFill>
                  <a:srgbClr val="FF0000"/>
                </a:solidFill>
              </a:rPr>
              <a:t>atmosphere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smtClean="0">
                <a:solidFill>
                  <a:srgbClr val="FF0000"/>
                </a:solidFill>
              </a:rPr>
              <a:t>martienne (DEFAUT), 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On pourrait pré-remplir ces champs (95.7 % CO2, 2.7 % N2, 1.6 % Ar)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697503" y="5141706"/>
            <a:ext cx="43329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 smtClean="0">
                <a:solidFill>
                  <a:srgbClr val="FF0000"/>
                </a:solidFill>
              </a:rPr>
              <a:t>Controlled</a:t>
            </a:r>
            <a:r>
              <a:rPr lang="fr-FR" sz="1100" dirty="0" smtClean="0">
                <a:solidFill>
                  <a:srgbClr val="FF0000"/>
                </a:solidFill>
              </a:rPr>
              <a:t> par d</a:t>
            </a:r>
            <a:r>
              <a:rPr lang="fr-FR" sz="1100" dirty="0" smtClean="0">
                <a:solidFill>
                  <a:srgbClr val="FF0000"/>
                </a:solidFill>
              </a:rPr>
              <a:t>éfaut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99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creen Shot 2015-06-01 at 11.36.1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3259"/>
            <a:ext cx="9144000" cy="598325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09443" y="2901748"/>
            <a:ext cx="29488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Voir </a:t>
            </a:r>
            <a:r>
              <a:rPr lang="fr-FR" sz="1100" dirty="0" smtClean="0">
                <a:solidFill>
                  <a:srgbClr val="FF0000"/>
                </a:solidFill>
              </a:rPr>
              <a:t>choix et </a:t>
            </a:r>
            <a:r>
              <a:rPr lang="fr-FR" sz="1100" dirty="0" err="1" smtClean="0">
                <a:solidFill>
                  <a:srgbClr val="FF0000"/>
                </a:solidFill>
              </a:rPr>
              <a:t>reponses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smtClean="0">
                <a:solidFill>
                  <a:srgbClr val="FF0000"/>
                </a:solidFill>
              </a:rPr>
              <a:t>par défaut dans </a:t>
            </a:r>
            <a:r>
              <a:rPr lang="fr-FR" sz="1100" dirty="0" err="1" smtClean="0">
                <a:solidFill>
                  <a:srgbClr val="FF0000"/>
                </a:solidFill>
              </a:rPr>
              <a:t>slide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smtClean="0">
                <a:solidFill>
                  <a:srgbClr val="FF0000"/>
                </a:solidFill>
              </a:rPr>
              <a:t>11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05767" y="4098049"/>
            <a:ext cx="29488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Location en bleu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949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creen Shot 2015-06-01 at 11.36.1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81584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7851" y="3719650"/>
            <a:ext cx="21728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Approximative distance to </a:t>
            </a:r>
            <a:r>
              <a:rPr lang="fr-FR" sz="1100" dirty="0" err="1" smtClean="0">
                <a:solidFill>
                  <a:srgbClr val="FF0000"/>
                </a:solidFill>
              </a:rPr>
              <a:t>target</a:t>
            </a:r>
            <a:endParaRPr lang="fr-FR" sz="1100" dirty="0">
              <a:solidFill>
                <a:srgbClr val="FF0000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471231" y="4491484"/>
            <a:ext cx="8250521" cy="787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7332086" y="3981260"/>
            <a:ext cx="13101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 smtClean="0">
                <a:solidFill>
                  <a:srgbClr val="FF0000"/>
                </a:solidFill>
              </a:rPr>
              <a:t>Preciser</a:t>
            </a:r>
            <a:r>
              <a:rPr lang="fr-FR" sz="1100" dirty="0" smtClean="0">
                <a:solidFill>
                  <a:srgbClr val="FF0000"/>
                </a:solidFill>
              </a:rPr>
              <a:t> </a:t>
            </a:r>
            <a:r>
              <a:rPr lang="fr-FR" sz="1100" dirty="0" err="1" smtClean="0">
                <a:solidFill>
                  <a:srgbClr val="FF0000"/>
                </a:solidFill>
              </a:rPr>
              <a:t>steps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537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creen Shot 2015-06-01 at 11.36.2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534"/>
            <a:ext cx="9144000" cy="6736466"/>
          </a:xfrm>
          <a:prstGeom prst="rect">
            <a:avLst/>
          </a:prstGeom>
        </p:spPr>
      </p:pic>
      <p:cxnSp>
        <p:nvCxnSpPr>
          <p:cNvPr id="4" name="Connecteur droit 3"/>
          <p:cNvCxnSpPr/>
          <p:nvPr/>
        </p:nvCxnSpPr>
        <p:spPr>
          <a:xfrm>
            <a:off x="255983" y="807140"/>
            <a:ext cx="8250521" cy="52669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V="1">
            <a:off x="255983" y="677998"/>
            <a:ext cx="7794289" cy="55461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089072" y="807140"/>
            <a:ext cx="37764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Tu peux disparaître !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Ce tab pourrait s’appeler « Notebook » avec un champ de texte libre.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57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creen Shot 2015-06-01 at 11.36.3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4538"/>
            <a:ext cx="9144000" cy="646346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39939" y="5958118"/>
            <a:ext cx="2948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FF0000"/>
                </a:solidFill>
              </a:rPr>
              <a:t>ajouter un bouton "RESET ALL" qui remet TOUS les </a:t>
            </a:r>
            <a:r>
              <a:rPr lang="fr-FR" sz="1100" dirty="0" smtClean="0">
                <a:solidFill>
                  <a:srgbClr val="FF0000"/>
                </a:solidFill>
              </a:rPr>
              <a:t>tab </a:t>
            </a:r>
            <a:r>
              <a:rPr lang="fr-FR" sz="1100" dirty="0">
                <a:solidFill>
                  <a:srgbClr val="FF0000"/>
                </a:solidFill>
              </a:rPr>
              <a:t>à leurs valeurs par défaut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45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Proposition si on veut modifier l’interface pour que ce soit + direct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539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352</Words>
  <Application>Microsoft Macintosh PowerPoint</Application>
  <PresentationFormat>Présentation à l'écran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Proposition si on veut modifier l’interface pour que ce soit + direct</vt:lpstr>
      <vt:lpstr>Présentation PowerPoint</vt:lpstr>
      <vt:lpstr>Présentation PowerPoint</vt:lpstr>
    </vt:vector>
  </TitlesOfParts>
  <Company>IRAP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Agnes Cousin</dc:creator>
  <cp:lastModifiedBy>Agnes Cousin</cp:lastModifiedBy>
  <cp:revision>26</cp:revision>
  <dcterms:created xsi:type="dcterms:W3CDTF">2015-06-01T09:40:02Z</dcterms:created>
  <dcterms:modified xsi:type="dcterms:W3CDTF">2015-06-02T11:19:59Z</dcterms:modified>
</cp:coreProperties>
</file>