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4" r:id="rId11"/>
    <p:sldId id="265" r:id="rId12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8" d="100"/>
          <a:sy n="118" d="100"/>
        </p:scale>
        <p:origin x="-96" y="-18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D0125-D879-E740-B9C0-1E2779CFF538}" type="datetimeFigureOut">
              <a:rPr lang="fr-FR" smtClean="0"/>
              <a:t>6/2/15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96589-2A02-BB40-AF6E-6801F717FC7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420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Cliquez pour modifier les styles du texte du masque</a:t>
            </a:r>
          </a:p>
          <a:p>
            <a:pPr lvl="1"/>
            <a:r>
              <a:rPr lang="en-US" smtClean="0"/>
              <a:t>Deuxième niveau</a:t>
            </a:r>
          </a:p>
          <a:p>
            <a:pPr lvl="2"/>
            <a:r>
              <a:rPr lang="en-US" smtClean="0"/>
              <a:t>Troisième niveau</a:t>
            </a:r>
          </a:p>
          <a:p>
            <a:pPr lvl="3"/>
            <a:r>
              <a:rPr lang="en-US" smtClean="0"/>
              <a:t>Quatrième niveau</a:t>
            </a:r>
          </a:p>
          <a:p>
            <a:pPr lvl="4"/>
            <a:r>
              <a:rPr lang="en-US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D0125-D879-E740-B9C0-1E2779CFF538}" type="datetimeFigureOut">
              <a:rPr lang="fr-FR" smtClean="0"/>
              <a:t>6/2/15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96589-2A02-BB40-AF6E-6801F717FC7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4096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Cliquez pour modifier les styles du texte du masque</a:t>
            </a:r>
          </a:p>
          <a:p>
            <a:pPr lvl="1"/>
            <a:r>
              <a:rPr lang="en-US" smtClean="0"/>
              <a:t>Deuxième niveau</a:t>
            </a:r>
          </a:p>
          <a:p>
            <a:pPr lvl="2"/>
            <a:r>
              <a:rPr lang="en-US" smtClean="0"/>
              <a:t>Troisième niveau</a:t>
            </a:r>
          </a:p>
          <a:p>
            <a:pPr lvl="3"/>
            <a:r>
              <a:rPr lang="en-US" smtClean="0"/>
              <a:t>Quatrième niveau</a:t>
            </a:r>
          </a:p>
          <a:p>
            <a:pPr lvl="4"/>
            <a:r>
              <a:rPr lang="en-US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D0125-D879-E740-B9C0-1E2779CFF538}" type="datetimeFigureOut">
              <a:rPr lang="fr-FR" smtClean="0"/>
              <a:t>6/2/15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96589-2A02-BB40-AF6E-6801F717FC7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3656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Cliquez pour modifier les styles du texte du masque</a:t>
            </a:r>
          </a:p>
          <a:p>
            <a:pPr lvl="1"/>
            <a:r>
              <a:rPr lang="en-US" smtClean="0"/>
              <a:t>Deuxième niveau</a:t>
            </a:r>
          </a:p>
          <a:p>
            <a:pPr lvl="2"/>
            <a:r>
              <a:rPr lang="en-US" smtClean="0"/>
              <a:t>Troisième niveau</a:t>
            </a:r>
          </a:p>
          <a:p>
            <a:pPr lvl="3"/>
            <a:r>
              <a:rPr lang="en-US" smtClean="0"/>
              <a:t>Quatrième niveau</a:t>
            </a:r>
          </a:p>
          <a:p>
            <a:pPr lvl="4"/>
            <a:r>
              <a:rPr lang="en-US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D0125-D879-E740-B9C0-1E2779CFF538}" type="datetimeFigureOut">
              <a:rPr lang="fr-FR" smtClean="0"/>
              <a:t>6/2/15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96589-2A02-BB40-AF6E-6801F717FC7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8365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D0125-D879-E740-B9C0-1E2779CFF538}" type="datetimeFigureOut">
              <a:rPr lang="fr-FR" smtClean="0"/>
              <a:t>6/2/15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96589-2A02-BB40-AF6E-6801F717FC7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6634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Cliquez pour modifier les styles du texte du masque</a:t>
            </a:r>
          </a:p>
          <a:p>
            <a:pPr lvl="1"/>
            <a:r>
              <a:rPr lang="en-US" smtClean="0"/>
              <a:t>Deuxième niveau</a:t>
            </a:r>
          </a:p>
          <a:p>
            <a:pPr lvl="2"/>
            <a:r>
              <a:rPr lang="en-US" smtClean="0"/>
              <a:t>Troisième niveau</a:t>
            </a:r>
          </a:p>
          <a:p>
            <a:pPr lvl="3"/>
            <a:r>
              <a:rPr lang="en-US" smtClean="0"/>
              <a:t>Quatrième niveau</a:t>
            </a:r>
          </a:p>
          <a:p>
            <a:pPr lvl="4"/>
            <a:r>
              <a:rPr lang="en-US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Cliquez pour modifier les styles du texte du masque</a:t>
            </a:r>
          </a:p>
          <a:p>
            <a:pPr lvl="1"/>
            <a:r>
              <a:rPr lang="en-US" smtClean="0"/>
              <a:t>Deuxième niveau</a:t>
            </a:r>
          </a:p>
          <a:p>
            <a:pPr lvl="2"/>
            <a:r>
              <a:rPr lang="en-US" smtClean="0"/>
              <a:t>Troisième niveau</a:t>
            </a:r>
          </a:p>
          <a:p>
            <a:pPr lvl="3"/>
            <a:r>
              <a:rPr lang="en-US" smtClean="0"/>
              <a:t>Quatrième niveau</a:t>
            </a:r>
          </a:p>
          <a:p>
            <a:pPr lvl="4"/>
            <a:r>
              <a:rPr lang="en-US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D0125-D879-E740-B9C0-1E2779CFF538}" type="datetimeFigureOut">
              <a:rPr lang="fr-FR" smtClean="0"/>
              <a:t>6/2/15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96589-2A02-BB40-AF6E-6801F717FC7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0927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Cliquez pour modifier les styles du texte du masque</a:t>
            </a:r>
          </a:p>
          <a:p>
            <a:pPr lvl="1"/>
            <a:r>
              <a:rPr lang="en-US" smtClean="0"/>
              <a:t>Deuxième niveau</a:t>
            </a:r>
          </a:p>
          <a:p>
            <a:pPr lvl="2"/>
            <a:r>
              <a:rPr lang="en-US" smtClean="0"/>
              <a:t>Troisième niveau</a:t>
            </a:r>
          </a:p>
          <a:p>
            <a:pPr lvl="3"/>
            <a:r>
              <a:rPr lang="en-US" smtClean="0"/>
              <a:t>Quatrième niveau</a:t>
            </a:r>
          </a:p>
          <a:p>
            <a:pPr lvl="4"/>
            <a:r>
              <a:rPr lang="en-US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Cliquez pour modifier les styles du texte du masque</a:t>
            </a:r>
          </a:p>
          <a:p>
            <a:pPr lvl="1"/>
            <a:r>
              <a:rPr lang="en-US" smtClean="0"/>
              <a:t>Deuxième niveau</a:t>
            </a:r>
          </a:p>
          <a:p>
            <a:pPr lvl="2"/>
            <a:r>
              <a:rPr lang="en-US" smtClean="0"/>
              <a:t>Troisième niveau</a:t>
            </a:r>
          </a:p>
          <a:p>
            <a:pPr lvl="3"/>
            <a:r>
              <a:rPr lang="en-US" smtClean="0"/>
              <a:t>Quatrième niveau</a:t>
            </a:r>
          </a:p>
          <a:p>
            <a:pPr lvl="4"/>
            <a:r>
              <a:rPr lang="en-US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D0125-D879-E740-B9C0-1E2779CFF538}" type="datetimeFigureOut">
              <a:rPr lang="fr-FR" smtClean="0"/>
              <a:t>6/2/15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96589-2A02-BB40-AF6E-6801F717FC7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0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D0125-D879-E740-B9C0-1E2779CFF538}" type="datetimeFigureOut">
              <a:rPr lang="fr-FR" smtClean="0"/>
              <a:t>6/2/15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96589-2A02-BB40-AF6E-6801F717FC7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0531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D0125-D879-E740-B9C0-1E2779CFF538}" type="datetimeFigureOut">
              <a:rPr lang="fr-FR" smtClean="0"/>
              <a:t>6/2/15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96589-2A02-BB40-AF6E-6801F717FC7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5260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Cliquez pour modifier les styles du texte du masque</a:t>
            </a:r>
          </a:p>
          <a:p>
            <a:pPr lvl="1"/>
            <a:r>
              <a:rPr lang="en-US" smtClean="0"/>
              <a:t>Deuxième niveau</a:t>
            </a:r>
          </a:p>
          <a:p>
            <a:pPr lvl="2"/>
            <a:r>
              <a:rPr lang="en-US" smtClean="0"/>
              <a:t>Troisième niveau</a:t>
            </a:r>
          </a:p>
          <a:p>
            <a:pPr lvl="3"/>
            <a:r>
              <a:rPr lang="en-US" smtClean="0"/>
              <a:t>Quatrième niveau</a:t>
            </a:r>
          </a:p>
          <a:p>
            <a:pPr lvl="4"/>
            <a:r>
              <a:rPr lang="en-US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D0125-D879-E740-B9C0-1E2779CFF538}" type="datetimeFigureOut">
              <a:rPr lang="fr-FR" smtClean="0"/>
              <a:t>6/2/15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96589-2A02-BB40-AF6E-6801F717FC7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2243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D0125-D879-E740-B9C0-1E2779CFF538}" type="datetimeFigureOut">
              <a:rPr lang="fr-FR" smtClean="0"/>
              <a:t>6/2/15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96589-2A02-BB40-AF6E-6801F717FC7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3476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Cliquez pour modifier les styles du texte du masque</a:t>
            </a:r>
          </a:p>
          <a:p>
            <a:pPr lvl="1"/>
            <a:r>
              <a:rPr lang="en-US" smtClean="0"/>
              <a:t>Deuxième niveau</a:t>
            </a:r>
          </a:p>
          <a:p>
            <a:pPr lvl="2"/>
            <a:r>
              <a:rPr lang="en-US" smtClean="0"/>
              <a:t>Troisième niveau</a:t>
            </a:r>
          </a:p>
          <a:p>
            <a:pPr lvl="3"/>
            <a:r>
              <a:rPr lang="en-US" smtClean="0"/>
              <a:t>Quatrième niveau</a:t>
            </a:r>
          </a:p>
          <a:p>
            <a:pPr lvl="4"/>
            <a:r>
              <a:rPr lang="en-US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7D0125-D879-E740-B9C0-1E2779CFF538}" type="datetimeFigureOut">
              <a:rPr lang="fr-FR" smtClean="0"/>
              <a:t>6/2/15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496589-2A02-BB40-AF6E-6801F717FC7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8622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Screen Shot 2015-06-01 at 11.36.36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3113"/>
            <a:ext cx="9144000" cy="650830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6198927" y="3371549"/>
            <a:ext cx="73609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 smtClean="0">
                <a:solidFill>
                  <a:srgbClr val="FF0000"/>
                </a:solidFill>
              </a:rPr>
              <a:t>A enlever</a:t>
            </a:r>
            <a:endParaRPr lang="fr-FR" sz="1100" dirty="0">
              <a:solidFill>
                <a:srgbClr val="FF0000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5630247" y="3857567"/>
            <a:ext cx="223381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 smtClean="0">
                <a:solidFill>
                  <a:srgbClr val="FF0000"/>
                </a:solidFill>
              </a:rPr>
              <a:t>Remplacer par « </a:t>
            </a:r>
            <a:r>
              <a:rPr lang="fr-FR" sz="1100" dirty="0" err="1" smtClean="0">
                <a:solidFill>
                  <a:srgbClr val="FF0000"/>
                </a:solidFill>
              </a:rPr>
              <a:t>Modify</a:t>
            </a:r>
            <a:r>
              <a:rPr lang="fr-FR" sz="1100" dirty="0" smtClean="0">
                <a:solidFill>
                  <a:srgbClr val="FF0000"/>
                </a:solidFill>
              </a:rPr>
              <a:t> a </a:t>
            </a:r>
            <a:r>
              <a:rPr lang="fr-FR" sz="1100" dirty="0" err="1" smtClean="0">
                <a:solidFill>
                  <a:srgbClr val="FF0000"/>
                </a:solidFill>
              </a:rPr>
              <a:t>context</a:t>
            </a:r>
            <a:r>
              <a:rPr lang="fr-FR" sz="1100" dirty="0" smtClean="0">
                <a:solidFill>
                  <a:srgbClr val="FF0000"/>
                </a:solidFill>
              </a:rPr>
              <a:t> »</a:t>
            </a:r>
            <a:endParaRPr lang="fr-FR" sz="1100" dirty="0">
              <a:solidFill>
                <a:srgbClr val="FF00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5262197" y="4299653"/>
            <a:ext cx="73609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 smtClean="0">
                <a:solidFill>
                  <a:srgbClr val="FF0000"/>
                </a:solidFill>
              </a:rPr>
              <a:t>A enlever</a:t>
            </a:r>
            <a:endParaRPr lang="fr-FR" sz="1100" dirty="0">
              <a:solidFill>
                <a:srgbClr val="FF000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998296" y="4557903"/>
            <a:ext cx="184747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 smtClean="0">
                <a:solidFill>
                  <a:srgbClr val="FF0000"/>
                </a:solidFill>
              </a:rPr>
              <a:t>Rajouter « </a:t>
            </a:r>
            <a:r>
              <a:rPr lang="fr-FR" sz="1100" dirty="0" err="1" smtClean="0">
                <a:solidFill>
                  <a:srgbClr val="FF0000"/>
                </a:solidFill>
              </a:rPr>
              <a:t>delete</a:t>
            </a:r>
            <a:r>
              <a:rPr lang="fr-FR" sz="1100" dirty="0" smtClean="0">
                <a:solidFill>
                  <a:srgbClr val="FF0000"/>
                </a:solidFill>
              </a:rPr>
              <a:t> a </a:t>
            </a:r>
            <a:r>
              <a:rPr lang="fr-FR" sz="1100" dirty="0" err="1" smtClean="0">
                <a:solidFill>
                  <a:srgbClr val="FF0000"/>
                </a:solidFill>
              </a:rPr>
              <a:t>context</a:t>
            </a:r>
            <a:r>
              <a:rPr lang="fr-FR" sz="1100" dirty="0" smtClean="0">
                <a:solidFill>
                  <a:srgbClr val="FF0000"/>
                </a:solidFill>
              </a:rPr>
              <a:t> »</a:t>
            </a:r>
            <a:endParaRPr lang="fr-FR" sz="1100" dirty="0">
              <a:solidFill>
                <a:srgbClr val="FF0000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047193" y="5484342"/>
            <a:ext cx="665337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 smtClean="0">
                <a:solidFill>
                  <a:srgbClr val="FF0000"/>
                </a:solidFill>
              </a:rPr>
              <a:t>On avait dit aussi « </a:t>
            </a:r>
            <a:r>
              <a:rPr lang="fr-FR" sz="1100" dirty="0" err="1" smtClean="0">
                <a:solidFill>
                  <a:srgbClr val="FF0000"/>
                </a:solidFill>
              </a:rPr>
              <a:t>Create</a:t>
            </a:r>
            <a:r>
              <a:rPr lang="fr-FR" sz="1100" dirty="0" smtClean="0">
                <a:solidFill>
                  <a:srgbClr val="FF0000"/>
                </a:solidFill>
              </a:rPr>
              <a:t> a new </a:t>
            </a:r>
            <a:r>
              <a:rPr lang="fr-FR" sz="1100" dirty="0" err="1" smtClean="0">
                <a:solidFill>
                  <a:srgbClr val="FF0000"/>
                </a:solidFill>
              </a:rPr>
              <a:t>context</a:t>
            </a:r>
            <a:r>
              <a:rPr lang="fr-FR" sz="1100" dirty="0" smtClean="0">
                <a:solidFill>
                  <a:srgbClr val="FF0000"/>
                </a:solidFill>
              </a:rPr>
              <a:t> </a:t>
            </a:r>
            <a:r>
              <a:rPr lang="fr-FR" sz="1100" dirty="0" err="1" smtClean="0">
                <a:solidFill>
                  <a:srgbClr val="FF0000"/>
                </a:solidFill>
              </a:rPr>
              <a:t>from</a:t>
            </a:r>
            <a:r>
              <a:rPr lang="fr-FR" sz="1100" dirty="0" smtClean="0">
                <a:solidFill>
                  <a:srgbClr val="FF0000"/>
                </a:solidFill>
              </a:rPr>
              <a:t> </a:t>
            </a:r>
            <a:r>
              <a:rPr lang="fr-FR" sz="1100" dirty="0" err="1" smtClean="0">
                <a:solidFill>
                  <a:srgbClr val="FF0000"/>
                </a:solidFill>
              </a:rPr>
              <a:t>another</a:t>
            </a:r>
            <a:r>
              <a:rPr lang="fr-FR" sz="1100" dirty="0" smtClean="0">
                <a:solidFill>
                  <a:srgbClr val="FF0000"/>
                </a:solidFill>
              </a:rPr>
              <a:t> one » mais je pense que c’est pareil </a:t>
            </a:r>
            <a:r>
              <a:rPr lang="fr-FR" sz="1100" dirty="0" smtClean="0">
                <a:solidFill>
                  <a:srgbClr val="FF0000"/>
                </a:solidFill>
              </a:rPr>
              <a:t>à « </a:t>
            </a:r>
            <a:r>
              <a:rPr lang="fr-FR" sz="1100" dirty="0" err="1" smtClean="0">
                <a:solidFill>
                  <a:srgbClr val="FF0000"/>
                </a:solidFill>
              </a:rPr>
              <a:t>modify</a:t>
            </a:r>
            <a:r>
              <a:rPr lang="fr-FR" sz="1100" dirty="0" smtClean="0">
                <a:solidFill>
                  <a:srgbClr val="FF0000"/>
                </a:solidFill>
              </a:rPr>
              <a:t> a </a:t>
            </a:r>
            <a:r>
              <a:rPr lang="fr-FR" sz="1100" dirty="0" err="1" smtClean="0">
                <a:solidFill>
                  <a:srgbClr val="FF0000"/>
                </a:solidFill>
              </a:rPr>
              <a:t>context</a:t>
            </a:r>
            <a:r>
              <a:rPr lang="fr-FR" sz="1100" dirty="0" smtClean="0">
                <a:solidFill>
                  <a:srgbClr val="FF0000"/>
                </a:solidFill>
              </a:rPr>
              <a:t> »</a:t>
            </a:r>
            <a:endParaRPr lang="fr-FR" sz="11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1674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7837" y="78756"/>
            <a:ext cx="8929860" cy="664511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137837" y="93333"/>
            <a:ext cx="2028171" cy="131444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436267" y="78757"/>
            <a:ext cx="12420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>
                <a:solidFill>
                  <a:srgbClr val="FF0000"/>
                </a:solidFill>
              </a:rPr>
              <a:t>OBSERVATION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06755" y="789102"/>
            <a:ext cx="1836071" cy="578236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à coins arrondis 6"/>
          <p:cNvSpPr/>
          <p:nvPr/>
        </p:nvSpPr>
        <p:spPr>
          <a:xfrm>
            <a:off x="2195543" y="93333"/>
            <a:ext cx="3711752" cy="131444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3686932" y="67315"/>
            <a:ext cx="7619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>
                <a:solidFill>
                  <a:srgbClr val="FF0000"/>
                </a:solidFill>
              </a:rPr>
              <a:t>TARGET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68949" y="566016"/>
            <a:ext cx="15093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err="1" smtClean="0"/>
              <a:t>Purpose</a:t>
            </a:r>
            <a:r>
              <a:rPr lang="fr-FR" sz="1100" dirty="0" smtClean="0"/>
              <a:t> of observation</a:t>
            </a:r>
            <a:endParaRPr lang="fr-FR" sz="1100" dirty="0"/>
          </a:p>
        </p:txBody>
      </p:sp>
      <p:sp>
        <p:nvSpPr>
          <p:cNvPr id="9" name="Rectangle 8"/>
          <p:cNvSpPr/>
          <p:nvPr/>
        </p:nvSpPr>
        <p:spPr>
          <a:xfrm>
            <a:off x="2721712" y="386534"/>
            <a:ext cx="1521696" cy="259246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4504106" y="375092"/>
            <a:ext cx="53250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 err="1" smtClean="0"/>
              <a:t>Origin</a:t>
            </a:r>
            <a:endParaRPr lang="fr-FR" sz="1100" dirty="0"/>
          </a:p>
        </p:txBody>
      </p:sp>
      <p:pic>
        <p:nvPicPr>
          <p:cNvPr id="11" name="Image 10" descr="Screen Shot 2015-06-01 at 1.05.11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21"/>
          <a:stretch/>
        </p:blipFill>
        <p:spPr>
          <a:xfrm>
            <a:off x="5185791" y="401110"/>
            <a:ext cx="497840" cy="213986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2195543" y="794830"/>
            <a:ext cx="91010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 smtClean="0"/>
              <a:t>Composition</a:t>
            </a:r>
            <a:endParaRPr lang="fr-FR" sz="1100" dirty="0"/>
          </a:p>
        </p:txBody>
      </p:sp>
      <p:pic>
        <p:nvPicPr>
          <p:cNvPr id="13" name="Image 12" descr="Screen Shot 2015-06-01 at 1.05.11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21"/>
          <a:stretch/>
        </p:blipFill>
        <p:spPr>
          <a:xfrm>
            <a:off x="3105643" y="842454"/>
            <a:ext cx="497840" cy="213986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3603483" y="789102"/>
            <a:ext cx="182212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 err="1" smtClean="0"/>
              <a:t>Approximate</a:t>
            </a:r>
            <a:r>
              <a:rPr lang="fr-FR" sz="1100" dirty="0" smtClean="0"/>
              <a:t> distance (mm):</a:t>
            </a:r>
            <a:endParaRPr lang="fr-FR" sz="1100" dirty="0"/>
          </a:p>
        </p:txBody>
      </p:sp>
      <p:sp>
        <p:nvSpPr>
          <p:cNvPr id="15" name="Rectangle 14"/>
          <p:cNvSpPr/>
          <p:nvPr/>
        </p:nvSpPr>
        <p:spPr>
          <a:xfrm>
            <a:off x="5355179" y="794830"/>
            <a:ext cx="502891" cy="259246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/>
          <p:cNvSpPr txBox="1"/>
          <p:nvPr/>
        </p:nvSpPr>
        <p:spPr>
          <a:xfrm>
            <a:off x="2266662" y="1078035"/>
            <a:ext cx="8441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 err="1" smtClean="0"/>
              <a:t>Comments</a:t>
            </a:r>
            <a:r>
              <a:rPr lang="fr-FR" sz="1100" dirty="0" smtClean="0"/>
              <a:t>:</a:t>
            </a:r>
            <a:endParaRPr lang="fr-FR" sz="1100" dirty="0"/>
          </a:p>
        </p:txBody>
      </p:sp>
      <p:sp>
        <p:nvSpPr>
          <p:cNvPr id="17" name="Rectangle 16"/>
          <p:cNvSpPr/>
          <p:nvPr/>
        </p:nvSpPr>
        <p:spPr>
          <a:xfrm>
            <a:off x="3054676" y="1097427"/>
            <a:ext cx="2628955" cy="259246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à coins arrondis 17"/>
          <p:cNvSpPr/>
          <p:nvPr/>
        </p:nvSpPr>
        <p:spPr>
          <a:xfrm>
            <a:off x="5946675" y="131879"/>
            <a:ext cx="3034874" cy="131444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/>
          <p:cNvSpPr txBox="1"/>
          <p:nvPr/>
        </p:nvSpPr>
        <p:spPr>
          <a:xfrm>
            <a:off x="6943317" y="102344"/>
            <a:ext cx="13131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>
                <a:solidFill>
                  <a:srgbClr val="FF0000"/>
                </a:solidFill>
              </a:rPr>
              <a:t>ENVIRONMENT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5946675" y="410121"/>
            <a:ext cx="8935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 err="1" smtClean="0"/>
              <a:t>Atmosphere</a:t>
            </a:r>
            <a:endParaRPr lang="fr-FR" sz="1100" dirty="0"/>
          </a:p>
        </p:txBody>
      </p:sp>
      <p:pic>
        <p:nvPicPr>
          <p:cNvPr id="21" name="Image 20" descr="Screen Shot 2015-06-01 at 1.05.11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21"/>
          <a:stretch/>
        </p:blipFill>
        <p:spPr>
          <a:xfrm>
            <a:off x="6840244" y="431794"/>
            <a:ext cx="497840" cy="213986"/>
          </a:xfrm>
          <a:prstGeom prst="rect">
            <a:avLst/>
          </a:prstGeom>
        </p:spPr>
      </p:pic>
      <p:pic>
        <p:nvPicPr>
          <p:cNvPr id="22" name="Image 21" descr="Screen Shot 2015-06-01 at 1.05.11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21"/>
          <a:stretch/>
        </p:blipFill>
        <p:spPr>
          <a:xfrm>
            <a:off x="8380858" y="443936"/>
            <a:ext cx="497840" cy="213986"/>
          </a:xfrm>
          <a:prstGeom prst="rect">
            <a:avLst/>
          </a:prstGeom>
        </p:spPr>
      </p:pic>
      <p:sp>
        <p:nvSpPr>
          <p:cNvPr id="24" name="ZoneTexte 23"/>
          <p:cNvSpPr txBox="1"/>
          <p:nvPr/>
        </p:nvSpPr>
        <p:spPr>
          <a:xfrm>
            <a:off x="7700125" y="412026"/>
            <a:ext cx="68073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 smtClean="0"/>
              <a:t>Pressure</a:t>
            </a:r>
            <a:endParaRPr lang="fr-FR" sz="1100" dirty="0"/>
          </a:p>
        </p:txBody>
      </p:sp>
      <p:sp>
        <p:nvSpPr>
          <p:cNvPr id="25" name="ZoneTexte 24"/>
          <p:cNvSpPr txBox="1"/>
          <p:nvPr/>
        </p:nvSpPr>
        <p:spPr>
          <a:xfrm>
            <a:off x="6001021" y="842454"/>
            <a:ext cx="8392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 smtClean="0"/>
              <a:t>Description</a:t>
            </a:r>
            <a:endParaRPr lang="fr-FR" sz="1100" dirty="0"/>
          </a:p>
        </p:txBody>
      </p:sp>
      <p:sp>
        <p:nvSpPr>
          <p:cNvPr id="26" name="Rectangle 25"/>
          <p:cNvSpPr/>
          <p:nvPr/>
        </p:nvSpPr>
        <p:spPr>
          <a:xfrm>
            <a:off x="6840244" y="735803"/>
            <a:ext cx="2117333" cy="603841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ZoneTexte 22"/>
          <p:cNvSpPr txBox="1"/>
          <p:nvPr/>
        </p:nvSpPr>
        <p:spPr>
          <a:xfrm>
            <a:off x="6818720" y="650998"/>
            <a:ext cx="18677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 err="1">
                <a:solidFill>
                  <a:schemeClr val="accent6">
                    <a:lumMod val="75000"/>
                  </a:schemeClr>
                </a:solidFill>
              </a:rPr>
              <a:t>Sample</a:t>
            </a:r>
            <a:r>
              <a:rPr lang="fr-FR" sz="1100" dirty="0">
                <a:solidFill>
                  <a:schemeClr val="accent6">
                    <a:lumMod val="75000"/>
                  </a:schemeClr>
                </a:solidFill>
              </a:rPr>
              <a:t> in Martian </a:t>
            </a:r>
            <a:r>
              <a:rPr lang="fr-FR" sz="1100" dirty="0" err="1">
                <a:solidFill>
                  <a:schemeClr val="accent6">
                    <a:lumMod val="75000"/>
                  </a:schemeClr>
                </a:solidFill>
              </a:rPr>
              <a:t>chamber</a:t>
            </a:r>
            <a:endParaRPr lang="fr-FR" sz="1100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fr-FR" sz="1100" dirty="0" err="1">
                <a:solidFill>
                  <a:schemeClr val="accent6">
                    <a:lumMod val="75000"/>
                  </a:schemeClr>
                </a:solidFill>
              </a:rPr>
              <a:t>With</a:t>
            </a:r>
            <a:r>
              <a:rPr lang="fr-FR" sz="11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FR" sz="1100" dirty="0" err="1">
                <a:solidFill>
                  <a:schemeClr val="accent6">
                    <a:lumMod val="75000"/>
                  </a:schemeClr>
                </a:solidFill>
              </a:rPr>
              <a:t>folding</a:t>
            </a:r>
            <a:r>
              <a:rPr lang="fr-FR" sz="11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FR" sz="1100" dirty="0" err="1">
                <a:solidFill>
                  <a:schemeClr val="accent6">
                    <a:lumMod val="75000"/>
                  </a:schemeClr>
                </a:solidFill>
              </a:rPr>
              <a:t>mirror</a:t>
            </a:r>
            <a:endParaRPr lang="fr-FR" sz="1100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fr-FR" sz="1100" dirty="0">
                <a:solidFill>
                  <a:schemeClr val="accent6">
                    <a:lumMod val="75000"/>
                  </a:schemeClr>
                </a:solidFill>
              </a:rPr>
              <a:t>Laser in instrument </a:t>
            </a:r>
            <a:r>
              <a:rPr lang="fr-FR" sz="1100" dirty="0" err="1" smtClean="0">
                <a:solidFill>
                  <a:schemeClr val="accent6">
                    <a:lumMod val="75000"/>
                  </a:schemeClr>
                </a:solidFill>
              </a:rPr>
              <a:t>chamber</a:t>
            </a:r>
            <a:r>
              <a:rPr lang="fr-FR" sz="1100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r>
              <a:rPr lang="fr-FR" sz="1100" dirty="0" smtClean="0">
                <a:solidFill>
                  <a:schemeClr val="accent6">
                    <a:lumMod val="75000"/>
                  </a:schemeClr>
                </a:solidFill>
              </a:rPr>
              <a:t>Pressure:</a:t>
            </a:r>
            <a:endParaRPr lang="fr-FR" sz="11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7" name="Rectangle à coins arrondis 26"/>
          <p:cNvSpPr/>
          <p:nvPr/>
        </p:nvSpPr>
        <p:spPr>
          <a:xfrm>
            <a:off x="186950" y="1626572"/>
            <a:ext cx="3711752" cy="131444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ZoneTexte 27"/>
          <p:cNvSpPr txBox="1"/>
          <p:nvPr/>
        </p:nvSpPr>
        <p:spPr>
          <a:xfrm>
            <a:off x="1678339" y="1600554"/>
            <a:ext cx="10571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>
                <a:solidFill>
                  <a:srgbClr val="FF0000"/>
                </a:solidFill>
              </a:rPr>
              <a:t>HARDWARE</a:t>
            </a:r>
            <a:endParaRPr lang="fr-FR" sz="1400" dirty="0">
              <a:solidFill>
                <a:srgbClr val="FF0000"/>
              </a:solidFill>
            </a:endParaRPr>
          </a:p>
        </p:txBody>
      </p:sp>
      <p:pic>
        <p:nvPicPr>
          <p:cNvPr id="40" name="Image 39" descr="Screen Shot 2015-06-01 at 1.11.23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97" y="1966589"/>
            <a:ext cx="3475458" cy="657815"/>
          </a:xfrm>
          <a:prstGeom prst="rect">
            <a:avLst/>
          </a:prstGeom>
        </p:spPr>
      </p:pic>
      <p:sp>
        <p:nvSpPr>
          <p:cNvPr id="41" name="Rectangle à coins arrondis 40"/>
          <p:cNvSpPr/>
          <p:nvPr/>
        </p:nvSpPr>
        <p:spPr>
          <a:xfrm>
            <a:off x="4036651" y="1623055"/>
            <a:ext cx="4920925" cy="131444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ZoneTexte 41"/>
          <p:cNvSpPr txBox="1"/>
          <p:nvPr/>
        </p:nvSpPr>
        <p:spPr>
          <a:xfrm>
            <a:off x="5406159" y="1627861"/>
            <a:ext cx="14242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>
                <a:solidFill>
                  <a:srgbClr val="FF0000"/>
                </a:solidFill>
              </a:rPr>
              <a:t>MISCELLANEOUS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43" name="ZoneTexte 42"/>
          <p:cNvSpPr txBox="1"/>
          <p:nvPr/>
        </p:nvSpPr>
        <p:spPr>
          <a:xfrm>
            <a:off x="4015057" y="1915360"/>
            <a:ext cx="268173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 smtClean="0"/>
              <a:t>Instrument </a:t>
            </a:r>
            <a:r>
              <a:rPr lang="fr-FR" sz="1100" dirty="0" err="1" smtClean="0"/>
              <a:t>chamber</a:t>
            </a:r>
            <a:r>
              <a:rPr lang="fr-FR" sz="1100" dirty="0" smtClean="0"/>
              <a:t> </a:t>
            </a:r>
            <a:r>
              <a:rPr lang="fr-FR" sz="1100" dirty="0" err="1" smtClean="0"/>
              <a:t>temperature</a:t>
            </a:r>
            <a:r>
              <a:rPr lang="fr-FR" sz="1100" dirty="0" smtClean="0"/>
              <a:t> (</a:t>
            </a:r>
            <a:r>
              <a:rPr lang="fr-FR" sz="1100" dirty="0" err="1" smtClean="0"/>
              <a:t>Celcius</a:t>
            </a:r>
            <a:r>
              <a:rPr lang="fr-FR" sz="1100" dirty="0" smtClean="0"/>
              <a:t>): </a:t>
            </a:r>
            <a:endParaRPr lang="fr-FR" sz="1100" dirty="0"/>
          </a:p>
        </p:txBody>
      </p:sp>
      <p:sp>
        <p:nvSpPr>
          <p:cNvPr id="44" name="Rectangle 43"/>
          <p:cNvSpPr/>
          <p:nvPr/>
        </p:nvSpPr>
        <p:spPr>
          <a:xfrm>
            <a:off x="6642646" y="1918427"/>
            <a:ext cx="502891" cy="259246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ZoneTexte 44"/>
          <p:cNvSpPr txBox="1"/>
          <p:nvPr/>
        </p:nvSpPr>
        <p:spPr>
          <a:xfrm>
            <a:off x="7141184" y="1918862"/>
            <a:ext cx="1312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 err="1" smtClean="0"/>
              <a:t>Existing</a:t>
            </a:r>
            <a:r>
              <a:rPr lang="fr-FR" sz="1100" dirty="0" smtClean="0"/>
              <a:t> of SOH files</a:t>
            </a:r>
            <a:endParaRPr lang="fr-FR" sz="1100" dirty="0"/>
          </a:p>
        </p:txBody>
      </p:sp>
      <p:pic>
        <p:nvPicPr>
          <p:cNvPr id="46" name="Image 45" descr="Screen Shot 2015-06-01 at 1.05.11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21"/>
          <a:stretch/>
        </p:blipFill>
        <p:spPr>
          <a:xfrm>
            <a:off x="8380858" y="1931674"/>
            <a:ext cx="497840" cy="213986"/>
          </a:xfrm>
          <a:prstGeom prst="rect">
            <a:avLst/>
          </a:prstGeom>
        </p:spPr>
      </p:pic>
      <p:sp>
        <p:nvSpPr>
          <p:cNvPr id="47" name="ZoneTexte 46"/>
          <p:cNvSpPr txBox="1"/>
          <p:nvPr/>
        </p:nvSpPr>
        <p:spPr>
          <a:xfrm>
            <a:off x="4093255" y="2180472"/>
            <a:ext cx="14169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 smtClean="0"/>
              <a:t>Laser </a:t>
            </a:r>
            <a:r>
              <a:rPr lang="fr-FR" sz="1100" dirty="0" err="1" smtClean="0"/>
              <a:t>Frequency</a:t>
            </a:r>
            <a:r>
              <a:rPr lang="fr-FR" sz="1100" dirty="0" smtClean="0"/>
              <a:t> (Hz): </a:t>
            </a:r>
            <a:endParaRPr lang="fr-FR" sz="1100" dirty="0"/>
          </a:p>
        </p:txBody>
      </p:sp>
      <p:sp>
        <p:nvSpPr>
          <p:cNvPr id="48" name="Rectangle 47"/>
          <p:cNvSpPr/>
          <p:nvPr/>
        </p:nvSpPr>
        <p:spPr>
          <a:xfrm>
            <a:off x="5426394" y="2200450"/>
            <a:ext cx="502891" cy="259246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ZoneTexte 48"/>
          <p:cNvSpPr txBox="1"/>
          <p:nvPr/>
        </p:nvSpPr>
        <p:spPr>
          <a:xfrm>
            <a:off x="5510236" y="2200450"/>
            <a:ext cx="25616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 smtClean="0">
                <a:solidFill>
                  <a:schemeClr val="accent6">
                    <a:lumMod val="75000"/>
                  </a:schemeClr>
                </a:solidFill>
              </a:rPr>
              <a:t>3</a:t>
            </a:r>
            <a:endParaRPr lang="fr-FR" sz="11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0" name="ZoneTexte 49"/>
          <p:cNvSpPr txBox="1"/>
          <p:nvPr/>
        </p:nvSpPr>
        <p:spPr>
          <a:xfrm>
            <a:off x="4093255" y="2545257"/>
            <a:ext cx="113705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 smtClean="0"/>
              <a:t>More </a:t>
            </a:r>
            <a:r>
              <a:rPr lang="fr-FR" sz="1100" dirty="0" err="1" smtClean="0"/>
              <a:t>comments</a:t>
            </a:r>
            <a:endParaRPr lang="fr-FR" sz="1100" dirty="0"/>
          </a:p>
        </p:txBody>
      </p:sp>
      <p:sp>
        <p:nvSpPr>
          <p:cNvPr id="51" name="Rectangle 50"/>
          <p:cNvSpPr/>
          <p:nvPr/>
        </p:nvSpPr>
        <p:spPr>
          <a:xfrm>
            <a:off x="5241141" y="2594482"/>
            <a:ext cx="3637557" cy="259246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Rectangle à coins arrondis 52"/>
          <p:cNvSpPr/>
          <p:nvPr/>
        </p:nvSpPr>
        <p:spPr>
          <a:xfrm>
            <a:off x="206755" y="3180422"/>
            <a:ext cx="8774794" cy="249007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ZoneTexte 51"/>
          <p:cNvSpPr txBox="1"/>
          <p:nvPr/>
        </p:nvSpPr>
        <p:spPr>
          <a:xfrm>
            <a:off x="4280559" y="3180422"/>
            <a:ext cx="6770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>
                <a:solidFill>
                  <a:srgbClr val="FF0000"/>
                </a:solidFill>
              </a:rPr>
              <a:t>NOTES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347229" y="3489353"/>
            <a:ext cx="8435053" cy="207285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Rectangle à coins arrondis 54"/>
          <p:cNvSpPr/>
          <p:nvPr/>
        </p:nvSpPr>
        <p:spPr>
          <a:xfrm>
            <a:off x="2266663" y="5820528"/>
            <a:ext cx="4430132" cy="804893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ZoneTexte 55"/>
          <p:cNvSpPr txBox="1"/>
          <p:nvPr/>
        </p:nvSpPr>
        <p:spPr>
          <a:xfrm>
            <a:off x="3884364" y="5845562"/>
            <a:ext cx="12875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>
                <a:solidFill>
                  <a:srgbClr val="FF0000"/>
                </a:solidFill>
              </a:rPr>
              <a:t>SAVE CONTEXT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57" name="Rectangle à coins arrondis 56"/>
          <p:cNvSpPr/>
          <p:nvPr/>
        </p:nvSpPr>
        <p:spPr>
          <a:xfrm>
            <a:off x="4290404" y="6330549"/>
            <a:ext cx="366513" cy="24565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ZoneTexte 57"/>
          <p:cNvSpPr txBox="1"/>
          <p:nvPr/>
        </p:nvSpPr>
        <p:spPr>
          <a:xfrm>
            <a:off x="4280559" y="6296056"/>
            <a:ext cx="3968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>
                <a:solidFill>
                  <a:srgbClr val="FF0000"/>
                </a:solidFill>
              </a:rPr>
              <a:t>OK</a:t>
            </a:r>
            <a:endParaRPr lang="fr-FR" sz="1400" dirty="0">
              <a:solidFill>
                <a:srgbClr val="FF0000"/>
              </a:solidFill>
            </a:endParaRPr>
          </a:p>
        </p:txBody>
      </p:sp>
      <p:pic>
        <p:nvPicPr>
          <p:cNvPr id="59" name="Image 58" descr="Screen Shot 2015-06-01 at 1.17.23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168" y="6111337"/>
            <a:ext cx="4239875" cy="175333"/>
          </a:xfrm>
          <a:prstGeom prst="rect">
            <a:avLst/>
          </a:prstGeom>
        </p:spPr>
      </p:pic>
      <p:sp>
        <p:nvSpPr>
          <p:cNvPr id="60" name="ZoneTexte 59"/>
          <p:cNvSpPr txBox="1"/>
          <p:nvPr/>
        </p:nvSpPr>
        <p:spPr>
          <a:xfrm>
            <a:off x="2166008" y="396312"/>
            <a:ext cx="52616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 smtClean="0"/>
              <a:t>Name</a:t>
            </a:r>
            <a:endParaRPr lang="fr-FR" sz="1100" dirty="0"/>
          </a:p>
        </p:txBody>
      </p:sp>
      <p:sp>
        <p:nvSpPr>
          <p:cNvPr id="61" name="ZoneTexte 60"/>
          <p:cNvSpPr txBox="1"/>
          <p:nvPr/>
        </p:nvSpPr>
        <p:spPr>
          <a:xfrm>
            <a:off x="73265" y="353486"/>
            <a:ext cx="8630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Instrument</a:t>
            </a:r>
            <a:endParaRPr lang="fr-FR" sz="1100" dirty="0"/>
          </a:p>
        </p:txBody>
      </p:sp>
      <p:pic>
        <p:nvPicPr>
          <p:cNvPr id="62" name="Image 61" descr="Screen Shot 2015-06-01 at 1.05.11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21"/>
          <a:stretch/>
        </p:blipFill>
        <p:spPr>
          <a:xfrm>
            <a:off x="845483" y="401110"/>
            <a:ext cx="497840" cy="213986"/>
          </a:xfrm>
          <a:prstGeom prst="rect">
            <a:avLst/>
          </a:prstGeom>
        </p:spPr>
      </p:pic>
      <p:sp>
        <p:nvSpPr>
          <p:cNvPr id="63" name="ZoneTexte 62"/>
          <p:cNvSpPr txBox="1"/>
          <p:nvPr/>
        </p:nvSpPr>
        <p:spPr>
          <a:xfrm>
            <a:off x="1304906" y="342806"/>
            <a:ext cx="5549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Type</a:t>
            </a:r>
            <a:endParaRPr lang="fr-FR" sz="1100" dirty="0"/>
          </a:p>
        </p:txBody>
      </p:sp>
      <p:pic>
        <p:nvPicPr>
          <p:cNvPr id="64" name="Image 63" descr="Screen Shot 2015-06-01 at 1.05.11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21"/>
          <a:stretch/>
        </p:blipFill>
        <p:spPr>
          <a:xfrm>
            <a:off x="1703396" y="399508"/>
            <a:ext cx="451850" cy="19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6327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807330" y="728501"/>
            <a:ext cx="82869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Pour les choix qui se déroulent, voici la liste pour chaque catégorie (si je n’oublie rien):</a:t>
            </a:r>
          </a:p>
          <a:p>
            <a:pPr marL="742950" lvl="1" indent="-285750">
              <a:buFontTx/>
              <a:buChar char="-"/>
            </a:pP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246137" y="1220732"/>
            <a:ext cx="2967479" cy="5632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dirty="0" smtClean="0"/>
              <a:t>Observation </a:t>
            </a:r>
            <a:r>
              <a:rPr lang="fr-FR" dirty="0"/>
              <a:t>/ </a:t>
            </a:r>
            <a:r>
              <a:rPr lang="fr-FR" dirty="0" smtClean="0"/>
              <a:t>Instrument </a:t>
            </a:r>
            <a:r>
              <a:rPr lang="fr-FR" dirty="0"/>
              <a:t>: </a:t>
            </a:r>
          </a:p>
          <a:p>
            <a:pPr marL="742950" lvl="1" indent="-285750">
              <a:buFontTx/>
              <a:buChar char="-"/>
            </a:pPr>
            <a:r>
              <a:rPr lang="fr-FR" dirty="0" smtClean="0"/>
              <a:t>ChemCam</a:t>
            </a:r>
          </a:p>
          <a:p>
            <a:pPr marL="742950" lvl="1" indent="-285750">
              <a:buFontTx/>
              <a:buChar char="-"/>
            </a:pPr>
            <a:r>
              <a:rPr lang="fr-FR" dirty="0" err="1" smtClean="0"/>
              <a:t>SuperCam</a:t>
            </a:r>
            <a:r>
              <a:rPr lang="fr-FR" dirty="0" smtClean="0"/>
              <a:t>/LIBS</a:t>
            </a:r>
          </a:p>
          <a:p>
            <a:pPr marL="742950" lvl="1" indent="-285750">
              <a:buFontTx/>
              <a:buChar char="-"/>
            </a:pPr>
            <a:r>
              <a:rPr lang="fr-FR" dirty="0" err="1" smtClean="0"/>
              <a:t>SuperCam</a:t>
            </a:r>
            <a:r>
              <a:rPr lang="fr-FR" dirty="0" smtClean="0"/>
              <a:t>/Raman</a:t>
            </a:r>
          </a:p>
          <a:p>
            <a:pPr marL="742950" lvl="1" indent="-285750">
              <a:buFontTx/>
              <a:buChar char="-"/>
            </a:pPr>
            <a:r>
              <a:rPr lang="fr-FR" dirty="0" err="1" smtClean="0"/>
              <a:t>SuperCam</a:t>
            </a:r>
            <a:r>
              <a:rPr lang="fr-FR" dirty="0" smtClean="0"/>
              <a:t>/IR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Target / </a:t>
            </a:r>
            <a:r>
              <a:rPr lang="fr-FR" dirty="0" err="1" smtClean="0"/>
              <a:t>Origin</a:t>
            </a:r>
            <a:r>
              <a:rPr lang="fr-FR" dirty="0" smtClean="0"/>
              <a:t> : </a:t>
            </a:r>
          </a:p>
          <a:p>
            <a:pPr marL="742950" lvl="1" indent="-285750">
              <a:buFontTx/>
              <a:buChar char="-"/>
            </a:pPr>
            <a:r>
              <a:rPr lang="fr-FR" dirty="0" smtClean="0"/>
              <a:t>Natural</a:t>
            </a:r>
          </a:p>
          <a:p>
            <a:pPr marL="742950" lvl="1" indent="-285750">
              <a:buFontTx/>
              <a:buChar char="-"/>
            </a:pPr>
            <a:r>
              <a:rPr lang="fr-FR" dirty="0" err="1" smtClean="0"/>
              <a:t>Metal</a:t>
            </a:r>
            <a:endParaRPr lang="fr-FR" dirty="0" smtClean="0"/>
          </a:p>
          <a:p>
            <a:pPr marL="742950" lvl="1" indent="-285750">
              <a:buFontTx/>
              <a:buChar char="-"/>
            </a:pPr>
            <a:r>
              <a:rPr lang="fr-FR" dirty="0" smtClean="0"/>
              <a:t>Pellet</a:t>
            </a:r>
          </a:p>
          <a:p>
            <a:pPr marL="742950" lvl="1" indent="-285750">
              <a:buFontTx/>
              <a:buChar char="-"/>
            </a:pPr>
            <a:r>
              <a:rPr lang="fr-FR" dirty="0" err="1" smtClean="0"/>
              <a:t>Other</a:t>
            </a:r>
            <a:endParaRPr lang="fr-FR" dirty="0" smtClean="0"/>
          </a:p>
          <a:p>
            <a:pPr marL="285750" indent="-285750">
              <a:buFontTx/>
              <a:buChar char="-"/>
            </a:pPr>
            <a:r>
              <a:rPr lang="fr-FR" dirty="0" smtClean="0"/>
              <a:t>Target / Composition:</a:t>
            </a:r>
          </a:p>
          <a:p>
            <a:pPr marL="742950" lvl="1" indent="-285750">
              <a:buFontTx/>
              <a:buChar char="-"/>
            </a:pPr>
            <a:r>
              <a:rPr lang="fr-FR" dirty="0" err="1" smtClean="0"/>
              <a:t>Known</a:t>
            </a:r>
            <a:endParaRPr lang="fr-FR" dirty="0" smtClean="0"/>
          </a:p>
          <a:p>
            <a:pPr marL="742950" lvl="1" indent="-285750">
              <a:buFontTx/>
              <a:buChar char="-"/>
            </a:pPr>
            <a:r>
              <a:rPr lang="fr-FR" dirty="0" err="1" smtClean="0"/>
              <a:t>Unknown</a:t>
            </a:r>
            <a:endParaRPr lang="fr-FR" dirty="0" smtClean="0"/>
          </a:p>
          <a:p>
            <a:pPr marL="285750" indent="-285750">
              <a:buFontTx/>
              <a:buChar char="-"/>
            </a:pPr>
            <a:r>
              <a:rPr lang="fr-FR" dirty="0" err="1" smtClean="0"/>
              <a:t>Env</a:t>
            </a:r>
            <a:r>
              <a:rPr lang="fr-FR" dirty="0" smtClean="0"/>
              <a:t> / </a:t>
            </a:r>
            <a:r>
              <a:rPr lang="fr-FR" dirty="0" err="1" smtClean="0"/>
              <a:t>Atmosphere</a:t>
            </a:r>
            <a:r>
              <a:rPr lang="fr-FR" dirty="0" smtClean="0"/>
              <a:t>:</a:t>
            </a:r>
          </a:p>
          <a:p>
            <a:pPr marL="742950" lvl="1" indent="-285750">
              <a:buFontTx/>
              <a:buChar char="-"/>
            </a:pPr>
            <a:r>
              <a:rPr lang="fr-FR" dirty="0" smtClean="0">
                <a:solidFill>
                  <a:srgbClr val="FF0000"/>
                </a:solidFill>
              </a:rPr>
              <a:t>Mars</a:t>
            </a:r>
          </a:p>
          <a:p>
            <a:pPr marL="742950" lvl="1" indent="-285750">
              <a:buFontTx/>
              <a:buChar char="-"/>
            </a:pPr>
            <a:r>
              <a:rPr lang="fr-FR" dirty="0" err="1" smtClean="0"/>
              <a:t>Earth</a:t>
            </a:r>
            <a:endParaRPr lang="fr-FR" dirty="0" smtClean="0"/>
          </a:p>
          <a:p>
            <a:pPr marL="742950" lvl="1" indent="-285750">
              <a:buFontTx/>
              <a:buChar char="-"/>
            </a:pPr>
            <a:r>
              <a:rPr lang="fr-FR" dirty="0" err="1" smtClean="0"/>
              <a:t>Other</a:t>
            </a:r>
            <a:endParaRPr lang="fr-FR" dirty="0" smtClean="0"/>
          </a:p>
          <a:p>
            <a:pPr marL="285750" indent="-285750">
              <a:buFontTx/>
              <a:buChar char="-"/>
            </a:pPr>
            <a:r>
              <a:rPr lang="fr-FR" dirty="0" err="1" smtClean="0"/>
              <a:t>Env</a:t>
            </a:r>
            <a:r>
              <a:rPr lang="fr-FR" dirty="0" smtClean="0"/>
              <a:t> / Pressure :</a:t>
            </a:r>
          </a:p>
          <a:p>
            <a:pPr marL="742950" lvl="1" indent="-285750">
              <a:buFontTx/>
              <a:buChar char="-"/>
            </a:pPr>
            <a:r>
              <a:rPr lang="fr-FR" dirty="0" err="1" smtClean="0">
                <a:solidFill>
                  <a:srgbClr val="FF0000"/>
                </a:solidFill>
              </a:rPr>
              <a:t>Controlled</a:t>
            </a:r>
            <a:r>
              <a:rPr lang="fr-FR" dirty="0" smtClean="0"/>
              <a:t> </a:t>
            </a:r>
          </a:p>
          <a:p>
            <a:pPr marL="742950" lvl="1" indent="-285750">
              <a:buFontTx/>
              <a:buChar char="-"/>
            </a:pPr>
            <a:r>
              <a:rPr lang="fr-FR" dirty="0" smtClean="0"/>
              <a:t>Ambiant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3903532" y="1374832"/>
            <a:ext cx="3457946" cy="5355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 smtClean="0"/>
          </a:p>
          <a:p>
            <a:pPr marL="285750" indent="-285750">
              <a:buFontTx/>
              <a:buChar char="-"/>
            </a:pPr>
            <a:r>
              <a:rPr lang="fr-FR" dirty="0" smtClean="0"/>
              <a:t>Hardware / Location: </a:t>
            </a:r>
          </a:p>
          <a:p>
            <a:pPr marL="742950" lvl="1" indent="-285750">
              <a:buFontTx/>
              <a:buChar char="-"/>
            </a:pPr>
            <a:r>
              <a:rPr lang="fr-FR" dirty="0" smtClean="0">
                <a:solidFill>
                  <a:srgbClr val="FF0000"/>
                </a:solidFill>
              </a:rPr>
              <a:t>IRAP</a:t>
            </a:r>
          </a:p>
          <a:p>
            <a:pPr marL="742950" lvl="1" indent="-285750">
              <a:buFontTx/>
              <a:buChar char="-"/>
            </a:pPr>
            <a:r>
              <a:rPr lang="fr-FR" dirty="0" smtClean="0"/>
              <a:t>LANL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Hardware / </a:t>
            </a:r>
            <a:r>
              <a:rPr lang="fr-FR" dirty="0" err="1" smtClean="0"/>
              <a:t>Mast</a:t>
            </a:r>
            <a:r>
              <a:rPr lang="fr-FR" dirty="0" smtClean="0"/>
              <a:t> Unit:</a:t>
            </a:r>
          </a:p>
          <a:p>
            <a:pPr marL="742950" lvl="1" indent="-285750">
              <a:buFontTx/>
              <a:buChar char="-"/>
            </a:pPr>
            <a:r>
              <a:rPr lang="fr-FR" dirty="0" smtClean="0">
                <a:solidFill>
                  <a:srgbClr val="FF0000"/>
                </a:solidFill>
              </a:rPr>
              <a:t>ChemCam EQM</a:t>
            </a:r>
          </a:p>
          <a:p>
            <a:pPr marL="742950" lvl="1" indent="-285750">
              <a:buFontTx/>
              <a:buChar char="-"/>
            </a:pPr>
            <a:r>
              <a:rPr lang="fr-FR" dirty="0" smtClean="0"/>
              <a:t>ChemCam EM</a:t>
            </a:r>
          </a:p>
          <a:p>
            <a:pPr marL="742950" lvl="1" indent="-285750">
              <a:buFontTx/>
              <a:buChar char="-"/>
            </a:pPr>
            <a:r>
              <a:rPr lang="fr-FR" dirty="0" err="1" smtClean="0"/>
              <a:t>SuperCam</a:t>
            </a:r>
            <a:r>
              <a:rPr lang="fr-FR" dirty="0" smtClean="0"/>
              <a:t> EM</a:t>
            </a:r>
          </a:p>
          <a:p>
            <a:pPr marL="742950" lvl="1" indent="-285750">
              <a:buFontTx/>
              <a:buChar char="-"/>
            </a:pPr>
            <a:r>
              <a:rPr lang="fr-FR" dirty="0" err="1" smtClean="0"/>
              <a:t>SuperCam</a:t>
            </a:r>
            <a:r>
              <a:rPr lang="fr-FR" dirty="0" smtClean="0"/>
              <a:t> EQM</a:t>
            </a:r>
          </a:p>
          <a:p>
            <a:pPr marL="742950" lvl="1" indent="-285750">
              <a:buFontTx/>
              <a:buChar char="-"/>
            </a:pPr>
            <a:r>
              <a:rPr lang="fr-FR" dirty="0" err="1" smtClean="0"/>
              <a:t>SuperCam</a:t>
            </a:r>
            <a:r>
              <a:rPr lang="fr-FR" dirty="0" smtClean="0"/>
              <a:t> EDR ?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Hardware / Body Unit:</a:t>
            </a:r>
          </a:p>
          <a:p>
            <a:pPr marL="742950" lvl="1" indent="-285750">
              <a:buFontTx/>
              <a:buChar char="-"/>
            </a:pPr>
            <a:r>
              <a:rPr lang="fr-FR" dirty="0" smtClean="0">
                <a:solidFill>
                  <a:srgbClr val="FF0000"/>
                </a:solidFill>
              </a:rPr>
              <a:t>ChemCam EM 2013</a:t>
            </a:r>
          </a:p>
          <a:p>
            <a:pPr marL="742950" lvl="1" indent="-285750">
              <a:buFontTx/>
              <a:buChar char="-"/>
            </a:pPr>
            <a:r>
              <a:rPr lang="fr-FR" dirty="0" smtClean="0"/>
              <a:t>ChemCam ??</a:t>
            </a:r>
          </a:p>
          <a:p>
            <a:pPr marL="742950" lvl="1" indent="-285750">
              <a:buFontTx/>
              <a:buChar char="-"/>
            </a:pPr>
            <a:r>
              <a:rPr lang="fr-FR" dirty="0" err="1" smtClean="0"/>
              <a:t>SuperCam</a:t>
            </a:r>
            <a:r>
              <a:rPr lang="fr-FR" dirty="0" smtClean="0"/>
              <a:t> ??</a:t>
            </a:r>
          </a:p>
          <a:p>
            <a:pPr marL="285750" indent="-285750">
              <a:buFontTx/>
              <a:buChar char="-"/>
            </a:pPr>
            <a:r>
              <a:rPr lang="fr-FR" dirty="0" err="1" smtClean="0"/>
              <a:t>Fiber</a:t>
            </a:r>
            <a:r>
              <a:rPr lang="fr-FR" dirty="0" smtClean="0"/>
              <a:t> Unit:</a:t>
            </a:r>
          </a:p>
          <a:p>
            <a:pPr marL="742950" lvl="1" indent="-285750">
              <a:buFontTx/>
              <a:buChar char="-"/>
            </a:pPr>
            <a:r>
              <a:rPr lang="fr-FR" dirty="0" smtClean="0">
                <a:solidFill>
                  <a:srgbClr val="FF0000"/>
                </a:solidFill>
              </a:rPr>
              <a:t>FM-</a:t>
            </a:r>
            <a:r>
              <a:rPr lang="fr-FR" dirty="0" err="1" smtClean="0">
                <a:solidFill>
                  <a:srgbClr val="FF0000"/>
                </a:solidFill>
              </a:rPr>
              <a:t>like</a:t>
            </a:r>
            <a:endParaRPr lang="fr-FR" dirty="0" smtClean="0">
              <a:solidFill>
                <a:srgbClr val="FF0000"/>
              </a:solidFill>
            </a:endParaRPr>
          </a:p>
          <a:p>
            <a:pPr marL="742950" lvl="1" indent="-285750">
              <a:buFontTx/>
              <a:buChar char="-"/>
            </a:pPr>
            <a:r>
              <a:rPr lang="fr-FR" dirty="0" smtClean="0"/>
              <a:t>ChemCam EM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Hardware / Control</a:t>
            </a:r>
          </a:p>
          <a:p>
            <a:pPr marL="742950" lvl="1" indent="-285750">
              <a:buFontTx/>
              <a:buChar char="-"/>
            </a:pPr>
            <a:r>
              <a:rPr lang="fr-FR" dirty="0" smtClean="0">
                <a:solidFill>
                  <a:srgbClr val="FF0000"/>
                </a:solidFill>
              </a:rPr>
              <a:t>LANL/GSE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6822926" y="6332464"/>
            <a:ext cx="18707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Rouge: par défaut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996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Screen Shot 2015-06-01 at 11.35.47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21" y="0"/>
            <a:ext cx="8969979" cy="685800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3363645" y="3090079"/>
            <a:ext cx="5741340" cy="769441"/>
          </a:xfrm>
          <a:prstGeom prst="rect">
            <a:avLst/>
          </a:prstGeom>
          <a:solidFill>
            <a:srgbClr val="BFBFBF"/>
          </a:solidFill>
        </p:spPr>
        <p:txBody>
          <a:bodyPr wrap="square" rtlCol="0">
            <a:spAutoFit/>
          </a:bodyPr>
          <a:lstStyle/>
          <a:p>
            <a:r>
              <a:rPr lang="fr-FR" sz="1100" dirty="0" smtClean="0">
                <a:solidFill>
                  <a:srgbClr val="FF0000"/>
                </a:solidFill>
              </a:rPr>
              <a:t>On peut modifier pour préparer </a:t>
            </a:r>
            <a:r>
              <a:rPr lang="fr-FR" sz="1100" dirty="0" err="1" smtClean="0">
                <a:solidFill>
                  <a:srgbClr val="FF0000"/>
                </a:solidFill>
              </a:rPr>
              <a:t>SuperCam</a:t>
            </a:r>
            <a:r>
              <a:rPr lang="fr-FR" sz="1100" dirty="0" smtClean="0">
                <a:solidFill>
                  <a:srgbClr val="FF0000"/>
                </a:solidFill>
              </a:rPr>
              <a:t>. On pourrait mettre des choix du type:</a:t>
            </a:r>
          </a:p>
          <a:p>
            <a:r>
              <a:rPr lang="fr-FR" sz="1100" dirty="0" smtClean="0">
                <a:solidFill>
                  <a:srgbClr val="FF0000"/>
                </a:solidFill>
              </a:rPr>
              <a:t>ChemCam, </a:t>
            </a:r>
            <a:r>
              <a:rPr lang="fr-FR" sz="1100" dirty="0" err="1" smtClean="0">
                <a:solidFill>
                  <a:srgbClr val="FF0000"/>
                </a:solidFill>
              </a:rPr>
              <a:t>SuperCam</a:t>
            </a:r>
            <a:r>
              <a:rPr lang="fr-FR" sz="1100" dirty="0" smtClean="0">
                <a:solidFill>
                  <a:srgbClr val="FF0000"/>
                </a:solidFill>
              </a:rPr>
              <a:t>/LIBS, </a:t>
            </a:r>
            <a:r>
              <a:rPr lang="fr-FR" sz="1100" dirty="0" err="1" smtClean="0">
                <a:solidFill>
                  <a:srgbClr val="FF0000"/>
                </a:solidFill>
              </a:rPr>
              <a:t>SuperCam</a:t>
            </a:r>
            <a:r>
              <a:rPr lang="fr-FR" sz="1100" dirty="0" smtClean="0">
                <a:solidFill>
                  <a:srgbClr val="FF0000"/>
                </a:solidFill>
              </a:rPr>
              <a:t>/Raman, </a:t>
            </a:r>
            <a:r>
              <a:rPr lang="fr-FR" sz="1100" dirty="0" err="1" smtClean="0">
                <a:solidFill>
                  <a:srgbClr val="FF0000"/>
                </a:solidFill>
              </a:rPr>
              <a:t>SuperCam</a:t>
            </a:r>
            <a:r>
              <a:rPr lang="fr-FR" sz="1100" dirty="0" smtClean="0">
                <a:solidFill>
                  <a:srgbClr val="FF0000"/>
                </a:solidFill>
              </a:rPr>
              <a:t>/IR</a:t>
            </a:r>
          </a:p>
          <a:p>
            <a:r>
              <a:rPr lang="fr-FR" sz="1100" dirty="0" smtClean="0">
                <a:solidFill>
                  <a:srgbClr val="FF0000"/>
                </a:solidFill>
              </a:rPr>
              <a:t>Ou laisser LIBS, ou Raman, ou IR et rajouter une ligne « Instrument » avec pour choix </a:t>
            </a:r>
            <a:r>
              <a:rPr lang="fr-FR" sz="1100" dirty="0" err="1" smtClean="0">
                <a:solidFill>
                  <a:srgbClr val="FF0000"/>
                </a:solidFill>
              </a:rPr>
              <a:t>SuperCam</a:t>
            </a:r>
            <a:r>
              <a:rPr lang="fr-FR" sz="1100" dirty="0" smtClean="0">
                <a:solidFill>
                  <a:srgbClr val="FF0000"/>
                </a:solidFill>
              </a:rPr>
              <a:t>, ChemCam. Il faudrait que ça </a:t>
            </a:r>
            <a:r>
              <a:rPr lang="fr-FR" sz="1100" dirty="0" smtClean="0">
                <a:solidFill>
                  <a:srgbClr val="FF0000"/>
                </a:solidFill>
              </a:rPr>
              <a:t>apparaisse </a:t>
            </a:r>
            <a:r>
              <a:rPr lang="fr-FR" sz="1100" dirty="0" smtClean="0">
                <a:solidFill>
                  <a:srgbClr val="FF0000"/>
                </a:solidFill>
              </a:rPr>
              <a:t>dans le nom.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3363645" y="4727545"/>
            <a:ext cx="26385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 smtClean="0">
                <a:solidFill>
                  <a:srgbClr val="FF0000"/>
                </a:solidFill>
              </a:rPr>
              <a:t>Ce serait donc le temps de d</a:t>
            </a:r>
            <a:r>
              <a:rPr lang="fr-FR" sz="1100" dirty="0" smtClean="0">
                <a:solidFill>
                  <a:srgbClr val="FF0000"/>
                </a:solidFill>
              </a:rPr>
              <a:t>ébut à la place</a:t>
            </a:r>
            <a:endParaRPr lang="fr-FR" sz="11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710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Screen Shot 2015-06-01 at 11.35.56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794376" cy="685800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7620942" y="2901748"/>
            <a:ext cx="8383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>
                <a:solidFill>
                  <a:srgbClr val="FF0000"/>
                </a:solidFill>
              </a:rPr>
              <a:t>A enlever</a:t>
            </a:r>
            <a:endParaRPr lang="fr-FR" sz="1100" dirty="0">
              <a:solidFill>
                <a:srgbClr val="FF0000"/>
              </a:solidFill>
            </a:endParaRPr>
          </a:p>
        </p:txBody>
      </p:sp>
      <p:sp>
        <p:nvSpPr>
          <p:cNvPr id="4" name="Parenthèse fermante 3"/>
          <p:cNvSpPr/>
          <p:nvPr/>
        </p:nvSpPr>
        <p:spPr>
          <a:xfrm>
            <a:off x="7445704" y="2432389"/>
            <a:ext cx="93217" cy="1668721"/>
          </a:xfrm>
          <a:prstGeom prst="rightBracke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3854836" y="4132963"/>
            <a:ext cx="160753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>
                <a:solidFill>
                  <a:srgbClr val="FF0000"/>
                </a:solidFill>
              </a:rPr>
              <a:t>Là il y aura « pellet » aussi</a:t>
            </a:r>
            <a:endParaRPr lang="fr-FR" sz="1100" dirty="0">
              <a:solidFill>
                <a:srgbClr val="FF0000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953823" y="5397165"/>
            <a:ext cx="366711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>
                <a:solidFill>
                  <a:srgbClr val="FF0000"/>
                </a:solidFill>
              </a:rPr>
              <a:t>Je pense qu’on peut alléger en mettant « </a:t>
            </a:r>
            <a:r>
              <a:rPr lang="fr-FR" sz="1100" dirty="0" err="1" smtClean="0">
                <a:solidFill>
                  <a:srgbClr val="FF0000"/>
                </a:solidFill>
              </a:rPr>
              <a:t>unknown</a:t>
            </a:r>
            <a:r>
              <a:rPr lang="fr-FR" sz="1100" dirty="0" smtClean="0">
                <a:solidFill>
                  <a:srgbClr val="FF0000"/>
                </a:solidFill>
              </a:rPr>
              <a:t> » par défaut, et une option « </a:t>
            </a:r>
            <a:r>
              <a:rPr lang="fr-FR" sz="1100" dirty="0" err="1" smtClean="0">
                <a:solidFill>
                  <a:srgbClr val="FF0000"/>
                </a:solidFill>
              </a:rPr>
              <a:t>known</a:t>
            </a:r>
            <a:r>
              <a:rPr lang="fr-FR" sz="1100" dirty="0" smtClean="0">
                <a:solidFill>
                  <a:srgbClr val="FF0000"/>
                </a:solidFill>
              </a:rPr>
              <a:t> » sans forcément préciser certifiée ou mesurée</a:t>
            </a:r>
            <a:endParaRPr lang="fr-FR" sz="1100" dirty="0">
              <a:solidFill>
                <a:srgbClr val="FF00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7696279" y="3194240"/>
            <a:ext cx="1333371" cy="2970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>
                <a:solidFill>
                  <a:srgbClr val="FF0000"/>
                </a:solidFill>
              </a:rPr>
              <a:t>On peut mettre un champ libre appelé « </a:t>
            </a:r>
            <a:r>
              <a:rPr lang="fr-FR" sz="1100" dirty="0" err="1" smtClean="0">
                <a:solidFill>
                  <a:srgbClr val="FF0000"/>
                </a:solidFill>
              </a:rPr>
              <a:t>target</a:t>
            </a:r>
            <a:r>
              <a:rPr lang="fr-FR" sz="1100" dirty="0" smtClean="0">
                <a:solidFill>
                  <a:srgbClr val="FF0000"/>
                </a:solidFill>
              </a:rPr>
              <a:t> Description » où on peut mettre les infos sur la cible, avec par </a:t>
            </a:r>
            <a:r>
              <a:rPr lang="fr-FR" sz="1100" dirty="0" err="1" smtClean="0">
                <a:solidFill>
                  <a:srgbClr val="FF0000"/>
                </a:solidFill>
              </a:rPr>
              <a:t>defaut</a:t>
            </a:r>
            <a:r>
              <a:rPr lang="fr-FR" sz="1100" dirty="0" smtClean="0">
                <a:solidFill>
                  <a:srgbClr val="FF0000"/>
                </a:solidFill>
              </a:rPr>
              <a:t> la </a:t>
            </a:r>
            <a:r>
              <a:rPr lang="fr-FR" sz="1100" dirty="0" err="1" smtClean="0">
                <a:solidFill>
                  <a:srgbClr val="FF0000"/>
                </a:solidFill>
              </a:rPr>
              <a:t>granulo</a:t>
            </a:r>
            <a:r>
              <a:rPr lang="fr-FR" sz="1100" dirty="0" smtClean="0">
                <a:solidFill>
                  <a:srgbClr val="FF0000"/>
                </a:solidFill>
              </a:rPr>
              <a:t>, </a:t>
            </a:r>
            <a:r>
              <a:rPr lang="fr-FR" sz="1100" dirty="0" err="1" smtClean="0">
                <a:solidFill>
                  <a:srgbClr val="FF0000"/>
                </a:solidFill>
              </a:rPr>
              <a:t>roughness</a:t>
            </a:r>
            <a:r>
              <a:rPr lang="fr-FR" sz="1100" dirty="0" smtClean="0">
                <a:solidFill>
                  <a:srgbClr val="FF0000"/>
                </a:solidFill>
              </a:rPr>
              <a:t>, size et </a:t>
            </a:r>
            <a:r>
              <a:rPr lang="fr-FR" sz="1100" dirty="0" err="1" smtClean="0">
                <a:solidFill>
                  <a:srgbClr val="FF0000"/>
                </a:solidFill>
              </a:rPr>
              <a:t>albedo</a:t>
            </a:r>
            <a:r>
              <a:rPr lang="fr-FR" sz="1100" dirty="0" smtClean="0">
                <a:solidFill>
                  <a:srgbClr val="FF0000"/>
                </a:solidFill>
              </a:rPr>
              <a:t> </a:t>
            </a:r>
            <a:r>
              <a:rPr lang="fr-FR" sz="1100" dirty="0" smtClean="0">
                <a:solidFill>
                  <a:srgbClr val="FF0000"/>
                </a:solidFill>
              </a:rPr>
              <a:t>?</a:t>
            </a:r>
          </a:p>
          <a:p>
            <a:r>
              <a:rPr lang="fr-FR" sz="1100" dirty="0">
                <a:solidFill>
                  <a:srgbClr val="FF0000"/>
                </a:solidFill>
              </a:rPr>
              <a:t>- </a:t>
            </a:r>
            <a:r>
              <a:rPr lang="fr-FR" sz="1100" dirty="0" err="1">
                <a:solidFill>
                  <a:srgbClr val="FF0000"/>
                </a:solidFill>
              </a:rPr>
              <a:t>granulo</a:t>
            </a:r>
            <a:r>
              <a:rPr lang="fr-FR" sz="1100" dirty="0">
                <a:solidFill>
                  <a:srgbClr val="FF0000"/>
                </a:solidFill>
              </a:rPr>
              <a:t> : </a:t>
            </a:r>
            <a:r>
              <a:rPr lang="fr-FR" sz="1100" dirty="0" err="1">
                <a:solidFill>
                  <a:srgbClr val="FF0000"/>
                </a:solidFill>
              </a:rPr>
              <a:t>unknown</a:t>
            </a:r>
            <a:endParaRPr lang="fr-FR" sz="1100" dirty="0">
              <a:solidFill>
                <a:srgbClr val="FF0000"/>
              </a:solidFill>
            </a:endParaRPr>
          </a:p>
          <a:p>
            <a:r>
              <a:rPr lang="fr-FR" sz="1100" dirty="0">
                <a:solidFill>
                  <a:srgbClr val="FF0000"/>
                </a:solidFill>
              </a:rPr>
              <a:t>- rough : </a:t>
            </a:r>
            <a:r>
              <a:rPr lang="fr-FR" sz="1100" dirty="0" err="1">
                <a:solidFill>
                  <a:srgbClr val="FF0000"/>
                </a:solidFill>
              </a:rPr>
              <a:t>unknown</a:t>
            </a:r>
            <a:endParaRPr lang="fr-FR" sz="1100" dirty="0">
              <a:solidFill>
                <a:srgbClr val="FF0000"/>
              </a:solidFill>
            </a:endParaRPr>
          </a:p>
          <a:p>
            <a:r>
              <a:rPr lang="tr-TR" sz="1100" dirty="0">
                <a:solidFill>
                  <a:srgbClr val="FF0000"/>
                </a:solidFill>
              </a:rPr>
              <a:t>- size : 1-5 cm</a:t>
            </a:r>
          </a:p>
          <a:p>
            <a:pPr marL="171450" indent="-171450">
              <a:buFontTx/>
              <a:buChar char="-"/>
            </a:pPr>
            <a:r>
              <a:rPr lang="tr-TR" sz="1100" dirty="0" err="1" smtClean="0">
                <a:solidFill>
                  <a:srgbClr val="FF0000"/>
                </a:solidFill>
              </a:rPr>
              <a:t>albedo</a:t>
            </a:r>
            <a:r>
              <a:rPr lang="tr-TR" sz="1100" dirty="0" smtClean="0">
                <a:solidFill>
                  <a:srgbClr val="FF0000"/>
                </a:solidFill>
              </a:rPr>
              <a:t> </a:t>
            </a:r>
            <a:r>
              <a:rPr lang="tr-TR" sz="1100" dirty="0">
                <a:solidFill>
                  <a:srgbClr val="FF0000"/>
                </a:solidFill>
              </a:rPr>
              <a:t>: </a:t>
            </a:r>
            <a:r>
              <a:rPr lang="tr-TR" sz="1100" dirty="0" err="1">
                <a:solidFill>
                  <a:srgbClr val="FF0000"/>
                </a:solidFill>
              </a:rPr>
              <a:t>remplacer</a:t>
            </a:r>
            <a:r>
              <a:rPr lang="tr-TR" sz="1100" dirty="0">
                <a:solidFill>
                  <a:srgbClr val="FF0000"/>
                </a:solidFill>
              </a:rPr>
              <a:t> 0 par </a:t>
            </a:r>
            <a:r>
              <a:rPr lang="tr-TR" sz="1100" dirty="0" err="1">
                <a:solidFill>
                  <a:srgbClr val="FF0000"/>
                </a:solidFill>
              </a:rPr>
              <a:t>unknown</a:t>
            </a:r>
            <a:endParaRPr lang="tr-TR" sz="1100" dirty="0">
              <a:solidFill>
                <a:srgbClr val="FF0000"/>
              </a:solidFill>
            </a:endParaRPr>
          </a:p>
          <a:p>
            <a:r>
              <a:rPr lang="fr-FR" sz="1100" dirty="0" smtClean="0">
                <a:solidFill>
                  <a:srgbClr val="FF0000"/>
                </a:solidFill>
              </a:rPr>
              <a:t>Et l’utilisateur les change si besoin</a:t>
            </a:r>
            <a:endParaRPr lang="tr-TR" sz="11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563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Screen Shot 2015-06-01 at 11.36.0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794"/>
            <a:ext cx="9144000" cy="6834433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3889500" y="3019884"/>
            <a:ext cx="43329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>
                <a:solidFill>
                  <a:srgbClr val="FF0000"/>
                </a:solidFill>
              </a:rPr>
              <a:t>Pour l’</a:t>
            </a:r>
            <a:r>
              <a:rPr lang="fr-FR" sz="1100" dirty="0" err="1" smtClean="0">
                <a:solidFill>
                  <a:srgbClr val="FF0000"/>
                </a:solidFill>
              </a:rPr>
              <a:t>atmosphere</a:t>
            </a:r>
            <a:r>
              <a:rPr lang="fr-FR" sz="1100" dirty="0" smtClean="0">
                <a:solidFill>
                  <a:srgbClr val="FF0000"/>
                </a:solidFill>
              </a:rPr>
              <a:t> </a:t>
            </a:r>
            <a:r>
              <a:rPr lang="fr-FR" sz="1100" dirty="0" smtClean="0">
                <a:solidFill>
                  <a:srgbClr val="FF0000"/>
                </a:solidFill>
              </a:rPr>
              <a:t>martienne (DEFAUT), </a:t>
            </a:r>
            <a:endParaRPr lang="fr-FR" sz="1100" dirty="0" smtClean="0">
              <a:solidFill>
                <a:srgbClr val="FF0000"/>
              </a:solidFill>
            </a:endParaRPr>
          </a:p>
          <a:p>
            <a:r>
              <a:rPr lang="fr-FR" sz="1100" dirty="0" smtClean="0">
                <a:solidFill>
                  <a:srgbClr val="FF0000"/>
                </a:solidFill>
              </a:rPr>
              <a:t>On pourrait pré-remplir ces champs (95.7 % CO2, 2.7 % N2, 1.6 % Ar)</a:t>
            </a:r>
            <a:endParaRPr lang="fr-FR" sz="1100" dirty="0">
              <a:solidFill>
                <a:srgbClr val="FF000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697503" y="5141706"/>
            <a:ext cx="43329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err="1" smtClean="0">
                <a:solidFill>
                  <a:srgbClr val="FF0000"/>
                </a:solidFill>
              </a:rPr>
              <a:t>Controlled</a:t>
            </a:r>
            <a:r>
              <a:rPr lang="fr-FR" sz="1100" dirty="0" smtClean="0">
                <a:solidFill>
                  <a:srgbClr val="FF0000"/>
                </a:solidFill>
              </a:rPr>
              <a:t> par d</a:t>
            </a:r>
            <a:r>
              <a:rPr lang="fr-FR" sz="1100" dirty="0" smtClean="0">
                <a:solidFill>
                  <a:srgbClr val="FF0000"/>
                </a:solidFill>
              </a:rPr>
              <a:t>éfaut</a:t>
            </a:r>
            <a:endParaRPr lang="fr-FR" sz="11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799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Screen Shot 2015-06-01 at 11.36.1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83259"/>
            <a:ext cx="9144000" cy="5983255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4509443" y="2901748"/>
            <a:ext cx="29488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>
                <a:solidFill>
                  <a:srgbClr val="FF0000"/>
                </a:solidFill>
              </a:rPr>
              <a:t>Voir </a:t>
            </a:r>
            <a:r>
              <a:rPr lang="fr-FR" sz="1100" dirty="0" smtClean="0">
                <a:solidFill>
                  <a:srgbClr val="FF0000"/>
                </a:solidFill>
              </a:rPr>
              <a:t>choix et </a:t>
            </a:r>
            <a:r>
              <a:rPr lang="fr-FR" sz="1100" dirty="0" err="1" smtClean="0">
                <a:solidFill>
                  <a:srgbClr val="FF0000"/>
                </a:solidFill>
              </a:rPr>
              <a:t>reponses</a:t>
            </a:r>
            <a:r>
              <a:rPr lang="fr-FR" sz="1100" dirty="0" smtClean="0">
                <a:solidFill>
                  <a:srgbClr val="FF0000"/>
                </a:solidFill>
              </a:rPr>
              <a:t> </a:t>
            </a:r>
            <a:r>
              <a:rPr lang="fr-FR" sz="1100" dirty="0" smtClean="0">
                <a:solidFill>
                  <a:srgbClr val="FF0000"/>
                </a:solidFill>
              </a:rPr>
              <a:t>par défaut dans </a:t>
            </a:r>
            <a:r>
              <a:rPr lang="fr-FR" sz="1100" dirty="0" err="1" smtClean="0">
                <a:solidFill>
                  <a:srgbClr val="FF0000"/>
                </a:solidFill>
              </a:rPr>
              <a:t>slide</a:t>
            </a:r>
            <a:r>
              <a:rPr lang="fr-FR" sz="1100" dirty="0" smtClean="0">
                <a:solidFill>
                  <a:srgbClr val="FF0000"/>
                </a:solidFill>
              </a:rPr>
              <a:t> </a:t>
            </a:r>
            <a:r>
              <a:rPr lang="fr-FR" sz="1100" dirty="0" smtClean="0">
                <a:solidFill>
                  <a:srgbClr val="FF0000"/>
                </a:solidFill>
              </a:rPr>
              <a:t>11</a:t>
            </a:r>
            <a:endParaRPr lang="fr-FR" sz="1100" dirty="0">
              <a:solidFill>
                <a:srgbClr val="FF000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905767" y="4098049"/>
            <a:ext cx="29488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>
                <a:solidFill>
                  <a:srgbClr val="FF0000"/>
                </a:solidFill>
              </a:rPr>
              <a:t>Location en bleu</a:t>
            </a:r>
            <a:endParaRPr lang="fr-FR" sz="11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949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Screen Shot 2015-06-01 at 11.36.19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81584" cy="685800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377851" y="3719650"/>
            <a:ext cx="217283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>
                <a:solidFill>
                  <a:srgbClr val="FF0000"/>
                </a:solidFill>
              </a:rPr>
              <a:t>Approximative distance to </a:t>
            </a:r>
            <a:r>
              <a:rPr lang="fr-FR" sz="1100" dirty="0" err="1" smtClean="0">
                <a:solidFill>
                  <a:srgbClr val="FF0000"/>
                </a:solidFill>
              </a:rPr>
              <a:t>target</a:t>
            </a:r>
            <a:endParaRPr lang="fr-FR" sz="1100" dirty="0">
              <a:solidFill>
                <a:srgbClr val="FF0000"/>
              </a:solidFill>
            </a:endParaRPr>
          </a:p>
        </p:txBody>
      </p:sp>
      <p:cxnSp>
        <p:nvCxnSpPr>
          <p:cNvPr id="4" name="Connecteur droit 3"/>
          <p:cNvCxnSpPr/>
          <p:nvPr/>
        </p:nvCxnSpPr>
        <p:spPr>
          <a:xfrm>
            <a:off x="471231" y="4491484"/>
            <a:ext cx="8250521" cy="7875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ZoneTexte 4"/>
          <p:cNvSpPr txBox="1"/>
          <p:nvPr/>
        </p:nvSpPr>
        <p:spPr>
          <a:xfrm>
            <a:off x="7332086" y="3981260"/>
            <a:ext cx="13101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err="1" smtClean="0">
                <a:solidFill>
                  <a:srgbClr val="FF0000"/>
                </a:solidFill>
              </a:rPr>
              <a:t>Preciser</a:t>
            </a:r>
            <a:r>
              <a:rPr lang="fr-FR" sz="1100" dirty="0" smtClean="0">
                <a:solidFill>
                  <a:srgbClr val="FF0000"/>
                </a:solidFill>
              </a:rPr>
              <a:t> </a:t>
            </a:r>
            <a:r>
              <a:rPr lang="fr-FR" sz="1100" dirty="0" err="1" smtClean="0">
                <a:solidFill>
                  <a:srgbClr val="FF0000"/>
                </a:solidFill>
              </a:rPr>
              <a:t>steps</a:t>
            </a:r>
            <a:endParaRPr lang="fr-FR" sz="11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537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Screen Shot 2015-06-01 at 11.36.25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534"/>
            <a:ext cx="9144000" cy="6736466"/>
          </a:xfrm>
          <a:prstGeom prst="rect">
            <a:avLst/>
          </a:prstGeom>
        </p:spPr>
      </p:pic>
      <p:cxnSp>
        <p:nvCxnSpPr>
          <p:cNvPr id="4" name="Connecteur droit 3"/>
          <p:cNvCxnSpPr/>
          <p:nvPr/>
        </p:nvCxnSpPr>
        <p:spPr>
          <a:xfrm>
            <a:off x="255983" y="807140"/>
            <a:ext cx="8250521" cy="526698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/>
          <p:cNvCxnSpPr/>
          <p:nvPr/>
        </p:nvCxnSpPr>
        <p:spPr>
          <a:xfrm flipV="1">
            <a:off x="255983" y="677998"/>
            <a:ext cx="7794289" cy="554614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/>
        </p:nvSpPr>
        <p:spPr>
          <a:xfrm>
            <a:off x="2089072" y="807140"/>
            <a:ext cx="377643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>
                <a:solidFill>
                  <a:srgbClr val="FF0000"/>
                </a:solidFill>
              </a:rPr>
              <a:t>Tu peux disparaître !</a:t>
            </a:r>
          </a:p>
          <a:p>
            <a:r>
              <a:rPr lang="fr-FR" sz="1100" dirty="0" smtClean="0">
                <a:solidFill>
                  <a:srgbClr val="FF0000"/>
                </a:solidFill>
              </a:rPr>
              <a:t>Ce tab pourrait s’appeler « Notebook » avec un champ de texte libre.</a:t>
            </a:r>
            <a:endParaRPr lang="fr-FR" sz="11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576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Screen Shot 2015-06-01 at 11.36.3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4538"/>
            <a:ext cx="9144000" cy="6463462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4939939" y="5958118"/>
            <a:ext cx="29488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rgbClr val="FF0000"/>
                </a:solidFill>
              </a:rPr>
              <a:t>ajouter un bouton "RESET ALL" qui remet TOUS les </a:t>
            </a:r>
            <a:r>
              <a:rPr lang="fr-FR" sz="1100" dirty="0" smtClean="0">
                <a:solidFill>
                  <a:srgbClr val="FF0000"/>
                </a:solidFill>
              </a:rPr>
              <a:t>tab </a:t>
            </a:r>
            <a:r>
              <a:rPr lang="fr-FR" sz="1100" dirty="0">
                <a:solidFill>
                  <a:srgbClr val="FF0000"/>
                </a:solidFill>
              </a:rPr>
              <a:t>à leurs valeurs par défaut</a:t>
            </a:r>
            <a:endParaRPr lang="fr-FR" sz="11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4523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Proposition si on veut modifier l’interface pour que ce soit + direct</a:t>
            </a:r>
            <a:endParaRPr lang="fr-FR" dirty="0"/>
          </a:p>
        </p:txBody>
      </p:sp>
      <p:sp>
        <p:nvSpPr>
          <p:cNvPr id="5" name="Sous-titr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753973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1423</TotalTime>
  <Words>352</Words>
  <Application>Microsoft Macintosh PowerPoint</Application>
  <PresentationFormat>Présentation à l'écran (4:3)</PresentationFormat>
  <Paragraphs>98</Paragraphs>
  <Slides>11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Proposition si on veut modifier l’interface pour que ce soit + direct</vt:lpstr>
      <vt:lpstr>Présentation PowerPoint</vt:lpstr>
      <vt:lpstr>Présentation PowerPoint</vt:lpstr>
    </vt:vector>
  </TitlesOfParts>
  <Company>IRAP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Agnes Cousin</dc:creator>
  <cp:lastModifiedBy>Agnes Cousin</cp:lastModifiedBy>
  <cp:revision>26</cp:revision>
  <dcterms:created xsi:type="dcterms:W3CDTF">2015-06-01T09:40:02Z</dcterms:created>
  <dcterms:modified xsi:type="dcterms:W3CDTF">2015-06-02T11:19:59Z</dcterms:modified>
</cp:coreProperties>
</file>